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3" r:id="rId28"/>
    <p:sldId id="284" r:id="rId29"/>
    <p:sldId id="285" r:id="rId30"/>
    <p:sldId id="282"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h8pT5OWK8gdN5xbYHp4vw==" hashData="DVaoIRnCoZTeu+e2jMALIHBjH+wlafTrmQfgCYwvQGRVefBra/WMs1t0P4Lqrr5n+4fdzoWT+YqaCGQVlOmPb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72313"/>
  </p:normalViewPr>
  <p:slideViewPr>
    <p:cSldViewPr snapToGrid="0" snapToObjects="1" showGuides="1">
      <p:cViewPr varScale="1">
        <p:scale>
          <a:sx n="86" d="100"/>
          <a:sy n="86" d="100"/>
        </p:scale>
        <p:origin x="222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B0FA4-390D-6544-B250-59A48F75938F}" type="datetimeFigureOut">
              <a:rPr lang="en-US" smtClean="0"/>
              <a:t>4/14/22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6F72D-F950-CB40-BC17-733409B7511B}" type="slidenum">
              <a:rPr lang="en-US" smtClean="0"/>
              <a:t>‹#›</a:t>
            </a:fld>
            <a:endParaRPr lang="en-US"/>
          </a:p>
        </p:txBody>
      </p:sp>
    </p:spTree>
    <p:extLst>
      <p:ext uri="{BB962C8B-B14F-4D97-AF65-F5344CB8AC3E}">
        <p14:creationId xmlns:p14="http://schemas.microsoft.com/office/powerpoint/2010/main" val="40733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ciencedirect.com/topics/medicine-and-dentistry/cimetidine"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sciencedirect.com/topics/medicine-and-dentistry/phenobarbital" TargetMode="External"/><Relationship Id="rId4" Type="http://schemas.openxmlformats.org/officeDocument/2006/relationships/hyperlink" Target="https://www.sciencedirect.com/topics/medicine-and-dentistry/phenytoin"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1648384/?page=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ezproxylocal.library.nova.edu/10.1016/s0022-3476(77)80718-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ezproxylocal.library.nova.edu/10.1016/s0022-3476(77)80718-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the 6th century a goat herder named Kaldi from what is believe to now be modern </a:t>
            </a:r>
            <a:r>
              <a:rPr lang="en-US" sz="1200" b="0" i="0" u="none" strike="noStrike" kern="1200" dirty="0" err="1">
                <a:solidFill>
                  <a:schemeClr val="tx1"/>
                </a:solidFill>
                <a:effectLst/>
                <a:latin typeface="+mn-lt"/>
                <a:ea typeface="+mn-ea"/>
                <a:cs typeface="+mn-cs"/>
              </a:rPr>
              <a:t>ethiopia</a:t>
            </a:r>
            <a:r>
              <a:rPr lang="en-US" sz="1200" b="0" i="0" u="none" strike="noStrike" kern="1200" dirty="0">
                <a:solidFill>
                  <a:schemeClr val="tx1"/>
                </a:solidFill>
                <a:effectLst/>
                <a:latin typeface="+mn-lt"/>
                <a:ea typeface="+mn-ea"/>
                <a:cs typeface="+mn-cs"/>
              </a:rPr>
              <a:t> noticed that when his goats were nibbling on the bright red berries of a certain bush, they became very energetic, Kaldi then chewed on the fruit himself. His exhilaration prompted him to bring the berries to the nearest place of worship in the village. After a brief explanation, the head Monk deemed the berries to be the “Devil’s work,” and abruptly threw the berries into a nearby fire. Soon thereafter, a sensual and powerful aroma filled the room that could not be overlooked. The head monk, whom had thrown them in the fire in the first place, ordered the embers be pulled from the fire and for hot water to be poured over them to preserve the smell. Upon drinking the mixture, they experienced the peaceful, warming, and calming sensation it gave them. The after-effects were just as powerful, as they were able to stay alert and discuss important matters for longer periods of time. The monk then shared his discovery with the other monks at the monastery, and knowledge of the energizing berries began to spread.</a:t>
            </a:r>
          </a:p>
          <a:p>
            <a:r>
              <a:rPr lang="en-US" dirty="0"/>
              <a:t>https://</a:t>
            </a:r>
            <a:r>
              <a:rPr lang="en-US" dirty="0" err="1"/>
              <a:t>www.ncausa.org</a:t>
            </a:r>
            <a:r>
              <a:rPr lang="en-US" dirty="0"/>
              <a:t>/about-coffee/history-of-coffee </a:t>
            </a:r>
          </a:p>
        </p:txBody>
      </p:sp>
      <p:sp>
        <p:nvSpPr>
          <p:cNvPr id="4" name="Slide Number Placeholder 3"/>
          <p:cNvSpPr>
            <a:spLocks noGrp="1"/>
          </p:cNvSpPr>
          <p:nvPr>
            <p:ph type="sldNum" sz="quarter" idx="5"/>
          </p:nvPr>
        </p:nvSpPr>
        <p:spPr/>
        <p:txBody>
          <a:bodyPr/>
          <a:lstStyle/>
          <a:p>
            <a:fld id="{AD96F72D-F950-CB40-BC17-733409B7511B}" type="slidenum">
              <a:rPr lang="en-US" smtClean="0"/>
              <a:t>4</a:t>
            </a:fld>
            <a:endParaRPr lang="en-US"/>
          </a:p>
        </p:txBody>
      </p:sp>
    </p:spTree>
    <p:extLst>
      <p:ext uri="{BB962C8B-B14F-4D97-AF65-F5344CB8AC3E}">
        <p14:creationId xmlns:p14="http://schemas.microsoft.com/office/powerpoint/2010/main" val="240730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 With this regimen they noticed a decrease in the frequency of apneic spells from ˜14 per day to ˜2 per day. </a:t>
            </a:r>
          </a:p>
          <a:p>
            <a:pPr rtl="0"/>
            <a:r>
              <a:rPr lang="en-US" sz="1200" b="0" i="0" u="none" strike="noStrike" kern="1200" dirty="0">
                <a:solidFill>
                  <a:schemeClr val="tx1"/>
                </a:solidFill>
                <a:effectLst/>
                <a:latin typeface="+mn-lt"/>
                <a:ea typeface="+mn-ea"/>
                <a:cs typeface="+mn-cs"/>
              </a:rPr>
              <a:t>Figure: Y-axis = number of apneic spells per day </a:t>
            </a:r>
          </a:p>
          <a:p>
            <a:pPr rtl="0"/>
            <a:r>
              <a:rPr lang="en-US" sz="1200" b="0" i="0" u="none" strike="noStrike" kern="1200" dirty="0">
                <a:solidFill>
                  <a:schemeClr val="tx1"/>
                </a:solidFill>
                <a:effectLst/>
                <a:latin typeface="+mn-lt"/>
                <a:ea typeface="+mn-ea"/>
                <a:cs typeface="+mn-cs"/>
              </a:rPr>
              <a:t>X-axis – before/after caffeine</a:t>
            </a:r>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13</a:t>
            </a:fld>
            <a:endParaRPr lang="en-US"/>
          </a:p>
        </p:txBody>
      </p:sp>
    </p:spTree>
    <p:extLst>
      <p:ext uri="{BB962C8B-B14F-4D97-AF65-F5344CB8AC3E}">
        <p14:creationId xmlns:p14="http://schemas.microsoft.com/office/powerpoint/2010/main" val="2109602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From then on, many papers were published looking at theophylline and caffeine to treat and prevent apnea of prematurity. What transpired from the evaluation of theophylline vs caffeine had to do with the toxicity of these medications. Theophylline has significant side effects that include tachycardia, jitteriness, irritability, vomiting, abdominal distention and feeding intolerance, seizures, hyperglycemia, and electrolyte disturbance. At higher serum levels seizures can often be seen. The narrow therapeutic window of theophylline made caffeine a more palatable choice.</a:t>
            </a:r>
          </a:p>
          <a:p>
            <a:pPr rtl="0"/>
            <a:r>
              <a:rPr lang="en-US" sz="1200" b="0" i="0" u="none" strike="noStrike" kern="1200" dirty="0">
                <a:solidFill>
                  <a:schemeClr val="tx1"/>
                </a:solidFill>
                <a:effectLst/>
                <a:latin typeface="+mn-lt"/>
                <a:ea typeface="+mn-ea"/>
                <a:cs typeface="+mn-cs"/>
              </a:rPr>
              <a:t>For one, caffeine is more potent because it penetrates into the CSF more readily and is thus a more potent centrally acting respiratory agent. It has a much longer half life than theophylline (8hrs vs 103hrs) and its side effects are minimal unless you reach ridiculously high plasma concentration. Also important to note, a mixed standardized solution of caffeine became available in 1999. </a:t>
            </a: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And so, despite theophylline being a favored agent in the US, the 80’s and 90’s saw the rise of caffeine as the more convenient, safer, and more effective agent to treat apnea of prematurity</a:t>
            </a:r>
          </a:p>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14</a:t>
            </a:fld>
            <a:endParaRPr lang="en-US"/>
          </a:p>
        </p:txBody>
      </p:sp>
    </p:spTree>
    <p:extLst>
      <p:ext uri="{BB962C8B-B14F-4D97-AF65-F5344CB8AC3E}">
        <p14:creationId xmlns:p14="http://schemas.microsoft.com/office/powerpoint/2010/main" val="816916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15</a:t>
            </a:fld>
            <a:endParaRPr lang="en-US"/>
          </a:p>
        </p:txBody>
      </p:sp>
    </p:spTree>
    <p:extLst>
      <p:ext uri="{BB962C8B-B14F-4D97-AF65-F5344CB8AC3E}">
        <p14:creationId xmlns:p14="http://schemas.microsoft.com/office/powerpoint/2010/main" val="525250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What’s the question?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safe are methylxanthines? Since the data was published many people are </a:t>
            </a:r>
          </a:p>
          <a:p>
            <a:r>
              <a:rPr lang="en-US" sz="1200" kern="1200" dirty="0">
                <a:solidFill>
                  <a:schemeClr val="tx1"/>
                </a:solidFill>
                <a:effectLst/>
                <a:latin typeface="+mn-lt"/>
                <a:ea typeface="+mn-ea"/>
                <a:cs typeface="+mn-cs"/>
              </a:rPr>
              <a:t>using them for extended periods of time and we have no idea whether there are </a:t>
            </a:r>
          </a:p>
          <a:p>
            <a:r>
              <a:rPr lang="en-US" sz="1200" kern="1200" dirty="0">
                <a:solidFill>
                  <a:schemeClr val="tx1"/>
                </a:solidFill>
                <a:effectLst/>
                <a:latin typeface="+mn-lt"/>
                <a:ea typeface="+mn-ea"/>
                <a:cs typeface="+mn-cs"/>
              </a:rPr>
              <a:t>Long term side effects that we should be aware of.</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Study Design</a:t>
            </a:r>
            <a:r>
              <a:rPr lang="en-US" sz="1200" kern="1200" dirty="0">
                <a:solidFill>
                  <a:schemeClr val="tx1"/>
                </a:solidFill>
                <a:effectLst/>
                <a:latin typeface="+mn-lt"/>
                <a:ea typeface="+mn-ea"/>
                <a:cs typeface="+mn-cs"/>
              </a:rPr>
              <a:t>: This was a prospective multinational double blind randomized control trial</a:t>
            </a:r>
          </a:p>
          <a:p>
            <a:pPr lvl="0"/>
            <a:r>
              <a:rPr lang="en-US" sz="1200" b="1" kern="1200" dirty="0">
                <a:solidFill>
                  <a:schemeClr val="tx1"/>
                </a:solidFill>
                <a:effectLst/>
                <a:latin typeface="+mn-lt"/>
                <a:ea typeface="+mn-ea"/>
                <a:cs typeface="+mn-cs"/>
              </a:rPr>
              <a:t>Inclusion Criteria:</a:t>
            </a:r>
            <a:r>
              <a:rPr lang="en-US" sz="1200" kern="1200" dirty="0">
                <a:solidFill>
                  <a:schemeClr val="tx1"/>
                </a:solidFill>
                <a:effectLst/>
                <a:latin typeface="+mn-lt"/>
                <a:ea typeface="+mn-ea"/>
                <a:cs typeface="+mn-cs"/>
              </a:rPr>
              <a:t> Birth weight 500-1250g during the first 10 days of life. </a:t>
            </a:r>
          </a:p>
          <a:p>
            <a:pPr lvl="0"/>
            <a:r>
              <a:rPr lang="en-US" sz="1200" b="1" kern="1200" dirty="0">
                <a:solidFill>
                  <a:schemeClr val="tx1"/>
                </a:solidFill>
                <a:effectLst/>
                <a:latin typeface="+mn-lt"/>
                <a:ea typeface="+mn-ea"/>
                <a:cs typeface="+mn-cs"/>
              </a:rPr>
              <a:t>Exclusion Criteria</a:t>
            </a:r>
            <a:r>
              <a:rPr lang="en-US" sz="1200" kern="1200" dirty="0">
                <a:solidFill>
                  <a:schemeClr val="tx1"/>
                </a:solidFill>
                <a:effectLst/>
                <a:latin typeface="+mn-lt"/>
                <a:ea typeface="+mn-ea"/>
                <a:cs typeface="+mn-cs"/>
              </a:rPr>
              <a:t>: congenital anomalies, likely to be lost to follow up, previous caffeine treatment, unknown reasons.</a:t>
            </a:r>
          </a:p>
          <a:p>
            <a:pPr lvl="0"/>
            <a:r>
              <a:rPr lang="en-US" sz="1200" b="1" kern="1200" dirty="0">
                <a:solidFill>
                  <a:schemeClr val="tx1"/>
                </a:solidFill>
                <a:effectLst/>
                <a:latin typeface="+mn-lt"/>
                <a:ea typeface="+mn-ea"/>
                <a:cs typeface="+mn-cs"/>
              </a:rPr>
              <a:t>Intervention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IV loading dose of 20mg/kg followed by daily maintenance of 5mg/kg daily.</a:t>
            </a:r>
          </a:p>
          <a:p>
            <a:r>
              <a:rPr lang="en-US" sz="1200" kern="1200" dirty="0">
                <a:solidFill>
                  <a:schemeClr val="tx1"/>
                </a:solidFill>
                <a:effectLst/>
                <a:latin typeface="+mn-lt"/>
                <a:ea typeface="+mn-ea"/>
                <a:cs typeface="+mn-cs"/>
              </a:rPr>
              <a:t>if apneas persisted, daily dose could be increased to 10mg/kg/day. </a:t>
            </a:r>
          </a:p>
          <a:p>
            <a:r>
              <a:rPr lang="en-US" sz="1200" kern="1200" dirty="0">
                <a:solidFill>
                  <a:schemeClr val="tx1"/>
                </a:solidFill>
                <a:effectLst/>
                <a:latin typeface="+mn-lt"/>
                <a:ea typeface="+mn-ea"/>
                <a:cs typeface="+mn-cs"/>
              </a:rPr>
              <a:t>Blood serum caffeine levels were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measured during the study.</a:t>
            </a:r>
          </a:p>
          <a:p>
            <a:r>
              <a:rPr lang="en-US" sz="1200" kern="1200" dirty="0">
                <a:solidFill>
                  <a:schemeClr val="tx1"/>
                </a:solidFill>
                <a:effectLst/>
                <a:latin typeface="+mn-lt"/>
                <a:ea typeface="+mn-ea"/>
                <a:cs typeface="+mn-cs"/>
              </a:rPr>
              <a:t>Caffeine could be discontinued at any time by the clinician.</a:t>
            </a:r>
          </a:p>
          <a:p>
            <a:pPr lvl="0"/>
            <a:r>
              <a:rPr lang="en-US" sz="1200" b="1" kern="1200" dirty="0">
                <a:solidFill>
                  <a:schemeClr val="tx1"/>
                </a:solidFill>
                <a:effectLst/>
                <a:latin typeface="+mn-lt"/>
                <a:ea typeface="+mn-ea"/>
                <a:cs typeface="+mn-cs"/>
              </a:rPr>
              <a:t>Primary outcome: </a:t>
            </a:r>
            <a:r>
              <a:rPr lang="en-US" sz="1200" kern="1200" dirty="0">
                <a:solidFill>
                  <a:schemeClr val="tx1"/>
                </a:solidFill>
                <a:effectLst/>
                <a:latin typeface="+mn-lt"/>
                <a:ea typeface="+mn-ea"/>
                <a:cs typeface="+mn-cs"/>
              </a:rPr>
              <a:t>Composite outcome of neurodevelopmental impairment at 18-21mo of age</a:t>
            </a:r>
          </a:p>
          <a:p>
            <a:pPr lvl="0"/>
            <a:r>
              <a:rPr lang="en-US" sz="1200" b="1" kern="1200" dirty="0">
                <a:solidFill>
                  <a:schemeClr val="tx1"/>
                </a:solidFill>
                <a:effectLst/>
                <a:latin typeface="+mn-lt"/>
                <a:ea typeface="+mn-ea"/>
                <a:cs typeface="+mn-cs"/>
              </a:rPr>
              <a:t>Secondary outcome: S</a:t>
            </a:r>
            <a:r>
              <a:rPr lang="en-US" sz="1200" kern="1200" dirty="0">
                <a:solidFill>
                  <a:schemeClr val="tx1"/>
                </a:solidFill>
                <a:effectLst/>
                <a:latin typeface="+mn-lt"/>
                <a:ea typeface="+mn-ea"/>
                <a:cs typeface="+mn-cs"/>
              </a:rPr>
              <a:t>hort term secondary outcomes of BPD, IVH, NEC, ROP and growth</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16</a:t>
            </a:fld>
            <a:endParaRPr lang="en-US"/>
          </a:p>
        </p:txBody>
      </p:sp>
    </p:spTree>
    <p:extLst>
      <p:ext uri="{BB962C8B-B14F-4D97-AF65-F5344CB8AC3E}">
        <p14:creationId xmlns:p14="http://schemas.microsoft.com/office/powerpoint/2010/main" val="111737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Baseline characteristics: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enrolled 2006 infants, 1006 in the caffeine group and 1000 in the placebo</a:t>
            </a:r>
          </a:p>
          <a:p>
            <a:r>
              <a:rPr lang="en-US" sz="1200" kern="1200" dirty="0">
                <a:solidFill>
                  <a:schemeClr val="tx1"/>
                </a:solidFill>
                <a:effectLst/>
                <a:latin typeface="+mn-lt"/>
                <a:ea typeface="+mn-ea"/>
                <a:cs typeface="+mn-cs"/>
              </a:rPr>
              <a:t>arm. Mean GA was ˜27 weeks, mean BW ˜˜750-800g. Median age at randomization</a:t>
            </a:r>
          </a:p>
          <a:p>
            <a:r>
              <a:rPr lang="en-US" sz="1200" kern="1200" dirty="0">
                <a:solidFill>
                  <a:schemeClr val="tx1"/>
                </a:solidFill>
                <a:effectLst/>
                <a:latin typeface="+mn-lt"/>
                <a:ea typeface="+mn-ea"/>
                <a:cs typeface="+mn-cs"/>
              </a:rPr>
              <a:t>3 days. Median GA at discontinuation – 34 weeks! Caffeine toxicity was found in only</a:t>
            </a:r>
          </a:p>
          <a:p>
            <a:r>
              <a:rPr lang="en-US" sz="1200" kern="1200" dirty="0">
                <a:solidFill>
                  <a:schemeClr val="tx1"/>
                </a:solidFill>
                <a:effectLst/>
                <a:latin typeface="+mn-lt"/>
                <a:ea typeface="+mn-ea"/>
                <a:cs typeface="+mn-cs"/>
              </a:rPr>
              <a:t>1.8% of infants and lead to discontinuation of the medication.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Primary outcome: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next slides….</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Secondary outcomes: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noted that babies in the caffeine group were weaned off invasive mechanical ventilation and o2 supplementation sooner. They also received less of postnatal  steroids, and PRBC transfusion.</a:t>
            </a:r>
          </a:p>
          <a:p>
            <a:r>
              <a:rPr lang="en-US" sz="1200" kern="1200" dirty="0">
                <a:solidFill>
                  <a:schemeClr val="tx1"/>
                </a:solidFill>
                <a:effectLst/>
                <a:latin typeface="+mn-lt"/>
                <a:ea typeface="+mn-ea"/>
                <a:cs typeface="+mn-cs"/>
              </a:rPr>
              <a:t>Less BPD! 47% &gt; 36% p&lt;0.001</a:t>
            </a:r>
          </a:p>
          <a:p>
            <a:r>
              <a:rPr lang="en-US" sz="1200" kern="1200" dirty="0">
                <a:solidFill>
                  <a:schemeClr val="tx1"/>
                </a:solidFill>
                <a:effectLst/>
                <a:latin typeface="+mn-lt"/>
                <a:ea typeface="+mn-ea"/>
                <a:cs typeface="+mn-cs"/>
              </a:rPr>
              <a:t>Other outcomes (death, ROP, NEC, IVH) did not differ significantly </a:t>
            </a:r>
            <a:r>
              <a:rPr lang="en-US" sz="1200" kern="1200" dirty="0" err="1">
                <a:solidFill>
                  <a:schemeClr val="tx1"/>
                </a:solidFill>
                <a:effectLst/>
                <a:latin typeface="+mn-lt"/>
                <a:ea typeface="+mn-ea"/>
                <a:cs typeface="+mn-cs"/>
              </a:rPr>
              <a:t>bw</a:t>
            </a:r>
            <a:r>
              <a:rPr lang="en-US" sz="1200" kern="1200" dirty="0">
                <a:solidFill>
                  <a:schemeClr val="tx1"/>
                </a:solidFill>
                <a:effectLst/>
                <a:latin typeface="+mn-lt"/>
                <a:ea typeface="+mn-ea"/>
                <a:cs typeface="+mn-cs"/>
              </a:rPr>
              <a:t> groups. But at 18-22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less severe ROP was seen in the caffeine group.</a:t>
            </a:r>
          </a:p>
          <a:p>
            <a:r>
              <a:rPr lang="en-US" sz="1200" kern="1200" dirty="0">
                <a:solidFill>
                  <a:schemeClr val="tx1"/>
                </a:solidFill>
                <a:effectLst/>
                <a:latin typeface="+mn-lt"/>
                <a:ea typeface="+mn-ea"/>
                <a:cs typeface="+mn-cs"/>
              </a:rPr>
              <a:t>No significant difference in growth outcomes.</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Other interesting results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post hoc analysis caffeine babies were less likely to need PDA intervention</a:t>
            </a:r>
          </a:p>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17</a:t>
            </a:fld>
            <a:endParaRPr lang="en-US"/>
          </a:p>
        </p:txBody>
      </p:sp>
    </p:spTree>
    <p:extLst>
      <p:ext uri="{BB962C8B-B14F-4D97-AF65-F5344CB8AC3E}">
        <p14:creationId xmlns:p14="http://schemas.microsoft.com/office/powerpoint/2010/main" val="571207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Primary outcome: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neurodevelopmental outcomes were published in the NEJM one year later</a:t>
            </a:r>
          </a:p>
          <a:p>
            <a:r>
              <a:rPr lang="en-US" sz="1200" kern="1200" dirty="0">
                <a:solidFill>
                  <a:schemeClr val="tx1"/>
                </a:solidFill>
                <a:effectLst/>
                <a:latin typeface="+mn-lt"/>
                <a:ea typeface="+mn-ea"/>
                <a:cs typeface="+mn-cs"/>
              </a:rPr>
              <a:t>(2007) . Caffeine improved significantly the rates of survival at 18-22mo</a:t>
            </a:r>
          </a:p>
          <a:p>
            <a:r>
              <a:rPr lang="en-US" sz="1200" kern="1200" dirty="0">
                <a:solidFill>
                  <a:schemeClr val="tx1"/>
                </a:solidFill>
                <a:effectLst/>
                <a:latin typeface="+mn-lt"/>
                <a:ea typeface="+mn-ea"/>
                <a:cs typeface="+mn-cs"/>
              </a:rPr>
              <a:t>without neurodevelopmental impairment. Reduction from 46% &gt; 40% p=0.008</a:t>
            </a:r>
          </a:p>
          <a:p>
            <a:r>
              <a:rPr lang="en-US" sz="1200" kern="1200" dirty="0">
                <a:solidFill>
                  <a:schemeClr val="tx1"/>
                </a:solidFill>
                <a:effectLst/>
                <a:latin typeface="+mn-lt"/>
                <a:ea typeface="+mn-ea"/>
                <a:cs typeface="+mn-cs"/>
              </a:rPr>
              <a:t>Number needed to treat was 16. No significant difference in the death at 18 </a:t>
            </a:r>
            <a:r>
              <a:rPr lang="en-US" sz="1200" kern="1200" dirty="0" err="1">
                <a:solidFill>
                  <a:schemeClr val="tx1"/>
                </a:solidFill>
                <a:effectLst/>
                <a:latin typeface="+mn-lt"/>
                <a:ea typeface="+mn-ea"/>
                <a:cs typeface="+mn-cs"/>
              </a:rPr>
              <a:t>mo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between groups. Incidence of CP was significantly lower 7.3% &gt; 4.4% p=0.009 and</a:t>
            </a:r>
          </a:p>
          <a:p>
            <a:r>
              <a:rPr lang="en-US" sz="1200" kern="1200" dirty="0">
                <a:solidFill>
                  <a:schemeClr val="tx1"/>
                </a:solidFill>
                <a:effectLst/>
                <a:latin typeface="+mn-lt"/>
                <a:ea typeface="+mn-ea"/>
                <a:cs typeface="+mn-cs"/>
              </a:rPr>
              <a:t>so was cognitive delay 38.3% &gt; 33.8% p=0.04.</a:t>
            </a:r>
          </a:p>
        </p:txBody>
      </p:sp>
      <p:sp>
        <p:nvSpPr>
          <p:cNvPr id="4" name="Slide Number Placeholder 3"/>
          <p:cNvSpPr>
            <a:spLocks noGrp="1"/>
          </p:cNvSpPr>
          <p:nvPr>
            <p:ph type="sldNum" sz="quarter" idx="5"/>
          </p:nvPr>
        </p:nvSpPr>
        <p:spPr/>
        <p:txBody>
          <a:bodyPr/>
          <a:lstStyle/>
          <a:p>
            <a:fld id="{AD96F72D-F950-CB40-BC17-733409B7511B}" type="slidenum">
              <a:rPr lang="en-US" smtClean="0"/>
              <a:t>18</a:t>
            </a:fld>
            <a:endParaRPr lang="en-US"/>
          </a:p>
        </p:txBody>
      </p:sp>
    </p:spTree>
    <p:extLst>
      <p:ext uri="{BB962C8B-B14F-4D97-AF65-F5344CB8AC3E}">
        <p14:creationId xmlns:p14="http://schemas.microsoft.com/office/powerpoint/2010/main" val="3580481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Outcomes at 5years were no longer significant for improved survival w/o NDI in the caffeine group. They had lost a small number of babies, but the rates</a:t>
            </a:r>
          </a:p>
          <a:p>
            <a:r>
              <a:rPr lang="en-US" sz="1200" kern="1200" dirty="0">
                <a:solidFill>
                  <a:schemeClr val="tx1"/>
                </a:solidFill>
                <a:effectLst/>
                <a:latin typeface="+mn-lt"/>
                <a:ea typeface="+mn-ea"/>
                <a:cs typeface="+mn-cs"/>
              </a:rPr>
              <a:t>of death or NDI were 24.8% vs 21.1%. Individual measures of NDI did not differ between</a:t>
            </a:r>
          </a:p>
          <a:p>
            <a:r>
              <a:rPr lang="en-US" sz="1200" kern="1200" dirty="0">
                <a:solidFill>
                  <a:schemeClr val="tx1"/>
                </a:solidFill>
                <a:effectLst/>
                <a:latin typeface="+mn-lt"/>
                <a:ea typeface="+mn-ea"/>
                <a:cs typeface="+mn-cs"/>
              </a:rPr>
              <a:t>groups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D96F72D-F950-CB40-BC17-733409B7511B}" type="slidenum">
              <a:rPr lang="en-US" smtClean="0"/>
              <a:t>19</a:t>
            </a:fld>
            <a:endParaRPr lang="en-US"/>
          </a:p>
        </p:txBody>
      </p:sp>
    </p:spTree>
    <p:extLst>
      <p:ext uri="{BB962C8B-B14F-4D97-AF65-F5344CB8AC3E}">
        <p14:creationId xmlns:p14="http://schemas.microsoft.com/office/powerpoint/2010/main" val="52354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Outcomes at 11yo: Caffeine did not reduce significantly the combined rates of academic motor, and behavioral impairments but was associated with a reduced risk of motor </a:t>
            </a:r>
          </a:p>
          <a:p>
            <a:r>
              <a:rPr lang="en-US" sz="1200" kern="1200" dirty="0">
                <a:solidFill>
                  <a:schemeClr val="tx1"/>
                </a:solidFill>
                <a:effectLst/>
                <a:latin typeface="+mn-lt"/>
                <a:ea typeface="+mn-ea"/>
                <a:cs typeface="+mn-cs"/>
              </a:rPr>
              <a:t>impairment in 11yo children with very low birth weight.</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D96F72D-F950-CB40-BC17-733409B7511B}" type="slidenum">
              <a:rPr lang="en-US" smtClean="0"/>
              <a:t>20</a:t>
            </a:fld>
            <a:endParaRPr lang="en-US"/>
          </a:p>
        </p:txBody>
      </p:sp>
    </p:spTree>
    <p:extLst>
      <p:ext uri="{BB962C8B-B14F-4D97-AF65-F5344CB8AC3E}">
        <p14:creationId xmlns:p14="http://schemas.microsoft.com/office/powerpoint/2010/main" val="2957770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21</a:t>
            </a:fld>
            <a:endParaRPr lang="en-US"/>
          </a:p>
        </p:txBody>
      </p:sp>
    </p:spTree>
    <p:extLst>
      <p:ext uri="{BB962C8B-B14F-4D97-AF65-F5344CB8AC3E}">
        <p14:creationId xmlns:p14="http://schemas.microsoft.com/office/powerpoint/2010/main" val="354025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22</a:t>
            </a:fld>
            <a:endParaRPr lang="en-US"/>
          </a:p>
        </p:txBody>
      </p:sp>
    </p:spTree>
    <p:extLst>
      <p:ext uri="{BB962C8B-B14F-4D97-AF65-F5344CB8AC3E}">
        <p14:creationId xmlns:p14="http://schemas.microsoft.com/office/powerpoint/2010/main" val="331974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SF Pro Text" pitchFamily="2" charset="0"/>
                <a:ea typeface="SF Pro Text" pitchFamily="2" charset="0"/>
                <a:cs typeface="SF Pro Text" pitchFamily="2" charset="0"/>
              </a:rPr>
              <a:t>Caffeine is one of the most commonly uses psychoactive substances in the world, and has been studied extensively in animal models for its neurobehavioral effects. The FDA has approved caffeine for use in the treatment of apnea of prematurity and prevention and treatment of bronchopulmonary dysplasia of premature infants. Non-FDA-approved uses of caffeine include treating migraine headaches and post-</a:t>
            </a:r>
            <a:r>
              <a:rPr lang="en-US" dirty="0" err="1">
                <a:solidFill>
                  <a:schemeClr val="bg1"/>
                </a:solidFill>
                <a:latin typeface="SF Pro Text" pitchFamily="2" charset="0"/>
                <a:ea typeface="SF Pro Text" pitchFamily="2" charset="0"/>
                <a:cs typeface="SF Pro Text" pitchFamily="2" charset="0"/>
              </a:rPr>
              <a:t>dural</a:t>
            </a:r>
            <a:r>
              <a:rPr lang="en-US" dirty="0">
                <a:solidFill>
                  <a:schemeClr val="bg1"/>
                </a:solidFill>
                <a:latin typeface="SF Pro Text" pitchFamily="2" charset="0"/>
                <a:ea typeface="SF Pro Text" pitchFamily="2" charset="0"/>
                <a:cs typeface="SF Pro Text" pitchFamily="2" charset="0"/>
              </a:rPr>
              <a:t> puncture headaches and enhancing athletic performance, especially in endurance sports. Caffeine has links with decreased all-cause mortality. It is also under investigation for its efficacy in treating depression and neurocognitive declines, such as those seen in Alzheimer and Parkinson disease.</a:t>
            </a:r>
          </a:p>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5</a:t>
            </a:fld>
            <a:endParaRPr lang="en-US"/>
          </a:p>
        </p:txBody>
      </p:sp>
    </p:spTree>
    <p:extLst>
      <p:ext uri="{BB962C8B-B14F-4D97-AF65-F5344CB8AC3E}">
        <p14:creationId xmlns:p14="http://schemas.microsoft.com/office/powerpoint/2010/main" val="131851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Characteristic mixed apnea of approximately 20 seconds’ duration commencing with a central component and prolonged by obstructed inspiratory efforts. In the absence of simultaneous measurement of rib cage and abdominal motion, as occurs during routine impedance monitoring, the inspiratory efforts are not recognized as obstructed. As noted in this tracing, bradycardia and desaturation are secondary to the cessation of effective ventilation during the mixed apnea. B/M, Beats per minute; HR, heart rate; SaO2, arterial oxygen saturation. </a:t>
            </a:r>
            <a:endParaRPr lang="en-US" dirty="0"/>
          </a:p>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23</a:t>
            </a:fld>
            <a:endParaRPr lang="en-US"/>
          </a:p>
        </p:txBody>
      </p:sp>
    </p:spTree>
    <p:extLst>
      <p:ext uri="{BB962C8B-B14F-4D97-AF65-F5344CB8AC3E}">
        <p14:creationId xmlns:p14="http://schemas.microsoft.com/office/powerpoint/2010/main" val="84948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Apnea is traditionally classified into 3 categories: central, obstructive, or mixed.</a:t>
            </a:r>
          </a:p>
          <a:p>
            <a:r>
              <a:rPr lang="en-US" sz="1200" b="0" i="0" u="none" strike="noStrike" kern="1200" dirty="0">
                <a:solidFill>
                  <a:schemeClr val="tx1"/>
                </a:solidFill>
                <a:effectLst/>
                <a:latin typeface="+mn-lt"/>
                <a:ea typeface="+mn-ea"/>
                <a:cs typeface="+mn-cs"/>
              </a:rPr>
              <a:t>The exact mechanism of apnea of prematurity is </a:t>
            </a:r>
            <a:r>
              <a:rPr lang="en-US" sz="1200" b="1" i="0" u="sng" strike="noStrike" kern="1200" dirty="0">
                <a:solidFill>
                  <a:schemeClr val="tx1"/>
                </a:solidFill>
                <a:effectLst/>
                <a:latin typeface="+mn-lt"/>
                <a:ea typeface="+mn-ea"/>
                <a:cs typeface="+mn-cs"/>
              </a:rPr>
              <a:t>still</a:t>
            </a:r>
            <a:r>
              <a:rPr lang="en-US" sz="1200" b="0" i="0" u="none" strike="noStrike" kern="1200" dirty="0">
                <a:solidFill>
                  <a:schemeClr val="tx1"/>
                </a:solidFill>
                <a:effectLst/>
                <a:latin typeface="+mn-lt"/>
                <a:ea typeface="+mn-ea"/>
                <a:cs typeface="+mn-cs"/>
              </a:rPr>
              <a:t> not known. </a:t>
            </a:r>
          </a:p>
          <a:p>
            <a:r>
              <a:rPr lang="en-US" sz="1200" b="0" i="0" u="none" strike="noStrike" kern="1200" dirty="0">
                <a:solidFill>
                  <a:schemeClr val="tx1"/>
                </a:solidFill>
                <a:effectLst/>
                <a:latin typeface="+mn-lt"/>
                <a:ea typeface="+mn-ea"/>
                <a:cs typeface="+mn-cs"/>
              </a:rPr>
              <a:t>We now understand that multiple factors play a role, and that AOP is really a mix of central and peripheral apnea, so obstruction plays a role. Obviously, this is not modified by caffeine. </a:t>
            </a:r>
            <a:endParaRPr lang="en-US" b="0" dirty="0"/>
          </a:p>
        </p:txBody>
      </p:sp>
      <p:sp>
        <p:nvSpPr>
          <p:cNvPr id="4" name="Slide Number Placeholder 3"/>
          <p:cNvSpPr>
            <a:spLocks noGrp="1"/>
          </p:cNvSpPr>
          <p:nvPr>
            <p:ph type="sldNum" sz="quarter" idx="5"/>
          </p:nvPr>
        </p:nvSpPr>
        <p:spPr/>
        <p:txBody>
          <a:bodyPr/>
          <a:lstStyle/>
          <a:p>
            <a:fld id="{AD96F72D-F950-CB40-BC17-733409B7511B}" type="slidenum">
              <a:rPr lang="en-US" smtClean="0"/>
              <a:t>24</a:t>
            </a:fld>
            <a:endParaRPr lang="en-US"/>
          </a:p>
        </p:txBody>
      </p:sp>
    </p:spTree>
    <p:extLst>
      <p:ext uri="{BB962C8B-B14F-4D97-AF65-F5344CB8AC3E}">
        <p14:creationId xmlns:p14="http://schemas.microsoft.com/office/powerpoint/2010/main" val="1678211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Peripheral</a:t>
            </a:r>
            <a:r>
              <a:rPr lang="en-US" sz="1200" b="0" i="0" u="none" strike="noStrike"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carotid body immaturity- Carotid body chemoreceptors are sensors of arterial O</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CO</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and pH </a:t>
            </a:r>
          </a:p>
          <a:p>
            <a:pPr lvl="1" rtl="0" fontAlgn="base"/>
            <a:r>
              <a:rPr lang="en-US" sz="1200" b="0" i="0" u="none" strike="noStrike" kern="1200" dirty="0">
                <a:solidFill>
                  <a:schemeClr val="tx1"/>
                </a:solidFill>
                <a:effectLst/>
                <a:latin typeface="+mn-lt"/>
                <a:ea typeface="+mn-ea"/>
                <a:cs typeface="+mn-cs"/>
              </a:rPr>
              <a:t>laryngeal chemoreflex- when the laryngeal mucosa is irritated by any substance, an inhibition of breathing is mediated by the superior laryngeal nerve. In animal studies this reflex is more prominent in preterm animals compared to term animals (Martin et al). </a:t>
            </a:r>
          </a:p>
          <a:p>
            <a:pPr lvl="1" rtl="0" fontAlgn="base"/>
            <a:r>
              <a:rPr lang="en-US" sz="1200" b="0" i="0" u="none" strike="noStrike" kern="1200" dirty="0">
                <a:solidFill>
                  <a:schemeClr val="tx1"/>
                </a:solidFill>
                <a:effectLst/>
                <a:latin typeface="+mn-lt"/>
                <a:ea typeface="+mn-ea"/>
                <a:cs typeface="+mn-cs"/>
              </a:rPr>
              <a:t>excessive bradycardic response</a:t>
            </a:r>
          </a:p>
          <a:p>
            <a:pPr lvl="1" rtl="0" fontAlgn="base"/>
            <a:endParaRPr lang="en-US" sz="1200" b="0"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Central</a:t>
            </a:r>
            <a:r>
              <a:rPr lang="en-US" sz="1200" b="0" i="0" u="none" strike="noStrike" kern="1200" dirty="0">
                <a:solidFill>
                  <a:schemeClr val="tx1"/>
                </a:solidFill>
                <a:effectLst/>
                <a:latin typeface="+mn-lt"/>
                <a:ea typeface="+mn-ea"/>
                <a:cs typeface="+mn-cs"/>
              </a:rPr>
              <a:t>: </a:t>
            </a:r>
          </a:p>
          <a:p>
            <a:pPr lvl="1" rtl="0" fontAlgn="base"/>
            <a:r>
              <a:rPr lang="en-US" sz="1200" b="0" i="0" u="none" strike="noStrike" kern="1200" dirty="0">
                <a:solidFill>
                  <a:schemeClr val="tx1"/>
                </a:solidFill>
                <a:effectLst/>
                <a:latin typeface="+mn-lt"/>
                <a:ea typeface="+mn-ea"/>
                <a:cs typeface="+mn-cs"/>
              </a:rPr>
              <a:t>delayed central nervous system development</a:t>
            </a:r>
          </a:p>
          <a:p>
            <a:pPr lvl="1" rtl="0" fontAlgn="base"/>
            <a:r>
              <a:rPr lang="en-US" sz="1200" b="0" i="0" u="none" strike="noStrike" kern="1200" dirty="0">
                <a:solidFill>
                  <a:schemeClr val="tx1"/>
                </a:solidFill>
                <a:effectLst/>
                <a:latin typeface="+mn-lt"/>
                <a:ea typeface="+mn-ea"/>
                <a:cs typeface="+mn-cs"/>
              </a:rPr>
              <a:t>decreased central chemosensitivity, so there is a decreased ventilatory response to hypercarbia where in the face of elevated CO2, infant increase tidal volume instead of respiratory rate. </a:t>
            </a:r>
          </a:p>
          <a:p>
            <a:pPr lvl="1" rtl="0" fontAlgn="base"/>
            <a:r>
              <a:rPr lang="en-US" sz="1200" b="0" i="0" u="none" strike="noStrike" kern="1200" dirty="0">
                <a:solidFill>
                  <a:schemeClr val="tx1"/>
                </a:solidFill>
                <a:effectLst/>
                <a:latin typeface="+mn-lt"/>
                <a:ea typeface="+mn-ea"/>
                <a:cs typeface="+mn-cs"/>
              </a:rPr>
              <a:t>hypoxic ventilatory depression: </a:t>
            </a:r>
            <a:r>
              <a:rPr lang="en-US" sz="1200" b="0" i="0" u="none" strike="noStrike" kern="1200" dirty="0" err="1">
                <a:solidFill>
                  <a:schemeClr val="tx1"/>
                </a:solidFill>
                <a:effectLst/>
                <a:latin typeface="+mn-lt"/>
                <a:ea typeface="+mn-ea"/>
                <a:cs typeface="+mn-cs"/>
              </a:rPr>
              <a:t>i.e</a:t>
            </a:r>
            <a:r>
              <a:rPr lang="en-US" sz="1200" b="0" i="0" u="none" strike="noStrike" kern="1200" dirty="0">
                <a:solidFill>
                  <a:schemeClr val="tx1"/>
                </a:solidFill>
                <a:effectLst/>
                <a:latin typeface="+mn-lt"/>
                <a:ea typeface="+mn-ea"/>
                <a:cs typeface="+mn-cs"/>
              </a:rPr>
              <a:t> hypoxia leads to ventilatory depression, the role of this mechanism is unclear because frequently apnea precedes hypoxia. </a:t>
            </a:r>
          </a:p>
          <a:p>
            <a:pPr lvl="1" rtl="0" fontAlgn="base"/>
            <a:r>
              <a:rPr lang="en-US" sz="1200" b="0" i="0" u="none" strike="noStrike" kern="1200" dirty="0">
                <a:solidFill>
                  <a:schemeClr val="tx1"/>
                </a:solidFill>
                <a:effectLst/>
                <a:latin typeface="+mn-lt"/>
                <a:ea typeface="+mn-ea"/>
                <a:cs typeface="+mn-cs"/>
              </a:rPr>
              <a:t>Adenosine is an upregulated inhibitory neurotransmitter which plays a role in inhibiting the phrenic and hypoglossal nerve.</a:t>
            </a:r>
          </a:p>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25</a:t>
            </a:fld>
            <a:endParaRPr lang="en-US"/>
          </a:p>
        </p:txBody>
      </p:sp>
    </p:spTree>
    <p:extLst>
      <p:ext uri="{BB962C8B-B14F-4D97-AF65-F5344CB8AC3E}">
        <p14:creationId xmlns:p14="http://schemas.microsoft.com/office/powerpoint/2010/main" val="2956115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Overall it increases minute ventilation, increases metabolic rate; and increases oxygen consumption. </a:t>
            </a:r>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26</a:t>
            </a:fld>
            <a:endParaRPr lang="en-US"/>
          </a:p>
        </p:txBody>
      </p:sp>
    </p:spTree>
    <p:extLst>
      <p:ext uri="{BB962C8B-B14F-4D97-AF65-F5344CB8AC3E}">
        <p14:creationId xmlns:p14="http://schemas.microsoft.com/office/powerpoint/2010/main" val="1907306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1. Adenosine receptor antagonist</a:t>
            </a:r>
            <a:r>
              <a:rPr lang="en-US" sz="1200" b="0" i="0" u="none" strike="noStrike" kern="1200" dirty="0">
                <a:solidFill>
                  <a:schemeClr val="tx1"/>
                </a:solidFill>
                <a:effectLst/>
                <a:latin typeface="+mn-lt"/>
                <a:ea typeface="+mn-ea"/>
                <a:cs typeface="+mn-cs"/>
              </a:rPr>
              <a:t>: Adenosine receptors in the basal forebrain are essential in signaling fatigue to the brain as adenosine accumulates the longer one stays awake. Methylxanthines bind these receptors, instead of adenosine, and this antagonism is the drug’s primary means of CNS stimulation.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1200" b="0" i="0" u="none" strike="noStrike" kern="1200" dirty="0">
                <a:solidFill>
                  <a:schemeClr val="tx1"/>
                </a:solidFill>
                <a:effectLst/>
                <a:latin typeface="+mn-lt"/>
                <a:ea typeface="+mn-ea"/>
                <a:cs typeface="+mn-cs"/>
              </a:rPr>
              <a:t>Methylxanthines also increase calcium uptake via adenosine-mediated calcium channels in the diaphragm, increasing diaphragmatic contraction and have an effect on increased skeletal muscle tone. </a:t>
            </a:r>
          </a:p>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27</a:t>
            </a:fld>
            <a:endParaRPr lang="en-US"/>
          </a:p>
        </p:txBody>
      </p:sp>
    </p:spTree>
    <p:extLst>
      <p:ext uri="{BB962C8B-B14F-4D97-AF65-F5344CB8AC3E}">
        <p14:creationId xmlns:p14="http://schemas.microsoft.com/office/powerpoint/2010/main" val="2741443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3. Phosphodiesterase inhibitor. </a:t>
            </a:r>
            <a:r>
              <a:rPr lang="en-US" sz="1200" b="0" i="0" u="none" strike="noStrike" kern="1200" dirty="0">
                <a:solidFill>
                  <a:schemeClr val="tx1"/>
                </a:solidFill>
                <a:effectLst/>
                <a:latin typeface="+mn-lt"/>
                <a:ea typeface="+mn-ea"/>
                <a:cs typeface="+mn-cs"/>
              </a:rPr>
              <a:t>cause an intracellular increase in levels of cyclic adenosine monophosphate (cAMP) and cyclic guanosine monophosphate (cGMP)- much like sildenafil and milrinone (but that’s a discussion for another episode). This signal results in bronchial smooth muscle relaxation, pulmonary vessel vasodilation, diuresis, CNS stimulation, and cardiac stimulation.</a:t>
            </a:r>
          </a:p>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28</a:t>
            </a:fld>
            <a:endParaRPr lang="en-US"/>
          </a:p>
        </p:txBody>
      </p:sp>
    </p:spTree>
    <p:extLst>
      <p:ext uri="{BB962C8B-B14F-4D97-AF65-F5344CB8AC3E}">
        <p14:creationId xmlns:p14="http://schemas.microsoft.com/office/powerpoint/2010/main" val="2949154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4. Histone deacetylase activator: </a:t>
            </a:r>
            <a:r>
              <a:rPr lang="en-US" sz="1200" b="0" i="0" u="none" strike="noStrike" kern="1200" dirty="0">
                <a:solidFill>
                  <a:schemeClr val="tx1"/>
                </a:solidFill>
                <a:effectLst/>
                <a:latin typeface="+mn-lt"/>
                <a:ea typeface="+mn-ea"/>
                <a:cs typeface="+mn-cs"/>
              </a:rPr>
              <a:t>Increased recruitment of histone deacetylase to areas of inflammation prevents the transcription of genes for inflammatory mediators and thus exerts an anti-inflammatory effect.</a:t>
            </a:r>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29</a:t>
            </a:fld>
            <a:endParaRPr lang="en-US"/>
          </a:p>
        </p:txBody>
      </p:sp>
    </p:spTree>
    <p:extLst>
      <p:ext uri="{BB962C8B-B14F-4D97-AF65-F5344CB8AC3E}">
        <p14:creationId xmlns:p14="http://schemas.microsoft.com/office/powerpoint/2010/main" val="487373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route of administration of caffeine does not affect its pharmacokinetics and thusly, there is almost complete bioavailability after its administration orally or intravenously. Caffeine is absorbed rapidly from the gastrointestinal tract with minimal-to-no first pass metabolism, and its peak plasma concentrations frequently occur in less than one hour, which is useful to know because if you think apnea is related to low caffeine levels, you should improvement pretty quickly after administration of a caffeine loading dose. It is rapidly distributed into the brain, and in preterm infants the levels of caffeine in the </a:t>
            </a:r>
            <a:r>
              <a:rPr lang="en-US" sz="1200" b="0" i="0" u="none" strike="noStrike" kern="1200" dirty="0" err="1">
                <a:solidFill>
                  <a:schemeClr val="tx1"/>
                </a:solidFill>
                <a:effectLst/>
                <a:latin typeface="+mn-lt"/>
                <a:ea typeface="+mn-ea"/>
                <a:cs typeface="+mn-cs"/>
              </a:rPr>
              <a:t>cerebro</a:t>
            </a:r>
            <a:r>
              <a:rPr lang="en-US" sz="1200" b="0" i="0" u="none" strike="noStrike" kern="1200" dirty="0">
                <a:solidFill>
                  <a:schemeClr val="tx1"/>
                </a:solidFill>
                <a:effectLst/>
                <a:latin typeface="+mn-lt"/>
                <a:ea typeface="+mn-ea"/>
                <a:cs typeface="+mn-cs"/>
              </a:rPr>
              <a:t>-spinal fluid approximate the plasma levels.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Transformation of caffeine occurs in the liver and it is affected by the P450 system and so it’s metabolism in the preterm infant is limited by immaturity of the hepatic enzymes. The caffeine half-life may be prolonged further in exclusively breastfed infants and infants with cholestatic jaundice. In the first weeks of life, caffeine is eliminated mainly by renal excretion and so elimination is slower in the premature and term neonate, compared with older children and adults, because of renal immaturity.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Drugs like ketoconazole and </a:t>
            </a:r>
            <a:r>
              <a:rPr lang="en-US" sz="1200" b="0" i="0" u="sng" strike="noStrike" kern="1200" dirty="0">
                <a:solidFill>
                  <a:schemeClr val="tx1"/>
                </a:solidFill>
                <a:effectLst/>
                <a:latin typeface="+mn-lt"/>
                <a:ea typeface="+mn-ea"/>
                <a:cs typeface="+mn-cs"/>
                <a:hlinkClick r:id="rId3"/>
              </a:rPr>
              <a:t>cimetidine</a:t>
            </a:r>
            <a:r>
              <a:rPr lang="en-US" sz="1200" b="0" i="0" u="none" strike="noStrike" kern="1200" dirty="0">
                <a:solidFill>
                  <a:schemeClr val="tx1"/>
                </a:solidFill>
                <a:effectLst/>
                <a:latin typeface="+mn-lt"/>
                <a:ea typeface="+mn-ea"/>
                <a:cs typeface="+mn-cs"/>
              </a:rPr>
              <a:t> inhibit caffeine metabolism and drugs like </a:t>
            </a:r>
            <a:r>
              <a:rPr lang="en-US" sz="1200" b="0" i="0" u="sng" strike="noStrike" kern="1200" dirty="0">
                <a:solidFill>
                  <a:schemeClr val="tx1"/>
                </a:solidFill>
                <a:effectLst/>
                <a:latin typeface="+mn-lt"/>
                <a:ea typeface="+mn-ea"/>
                <a:cs typeface="+mn-cs"/>
                <a:hlinkClick r:id="rId4"/>
              </a:rPr>
              <a:t>phenytoin</a:t>
            </a:r>
            <a:r>
              <a:rPr lang="en-US" sz="1200" b="0" i="0" u="none" strike="noStrike" kern="1200" dirty="0">
                <a:solidFill>
                  <a:schemeClr val="tx1"/>
                </a:solidFill>
                <a:effectLst/>
                <a:latin typeface="+mn-lt"/>
                <a:ea typeface="+mn-ea"/>
                <a:cs typeface="+mn-cs"/>
              </a:rPr>
              <a:t> and </a:t>
            </a:r>
            <a:r>
              <a:rPr lang="en-US" sz="1200" b="0" i="0" u="sng" strike="noStrike" kern="1200" dirty="0">
                <a:solidFill>
                  <a:schemeClr val="tx1"/>
                </a:solidFill>
                <a:effectLst/>
                <a:latin typeface="+mn-lt"/>
                <a:ea typeface="+mn-ea"/>
                <a:cs typeface="+mn-cs"/>
                <a:hlinkClick r:id="rId5"/>
              </a:rPr>
              <a:t>phenobarbitone</a:t>
            </a:r>
            <a:r>
              <a:rPr lang="en-US" sz="1200" b="0" i="0" u="none" strike="noStrike" kern="1200" dirty="0">
                <a:solidFill>
                  <a:schemeClr val="tx1"/>
                </a:solidFill>
                <a:effectLst/>
                <a:latin typeface="+mn-lt"/>
                <a:ea typeface="+mn-ea"/>
                <a:cs typeface="+mn-cs"/>
              </a:rPr>
              <a:t>, on the other hand induce caffeine metabolism so dosing may need to be adjusted if there is concomitant use of these medications.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Signs of toxicity, seen at levels of 40-50 include: Tachycardia, cardiac failure, pulmonary edema, hypertonia, sweating, metabolic disturbances.</a:t>
            </a: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Caffeine levels can be measured in plasma, saliva or urine and some studies have even used dried blood spots (DBS). So it’s hopeful that we could have more invasive ways to monitor levels. </a:t>
            </a: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30</a:t>
            </a:fld>
            <a:endParaRPr lang="en-US"/>
          </a:p>
        </p:txBody>
      </p:sp>
    </p:spTree>
    <p:extLst>
      <p:ext uri="{BB962C8B-B14F-4D97-AF65-F5344CB8AC3E}">
        <p14:creationId xmlns:p14="http://schemas.microsoft.com/office/powerpoint/2010/main" val="1271711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Approximately 5 half-lives is the time needed to reach steady state. Conversely, if a drug is in a steady state, 5 half-lives are needed to eliminate it from the body after intake has stopped. Caffeine is a methylxanthine that has a long half-life – close to 50 hours in a preterm infant. Therefore, the time to eliminate caffeine from the body will be close to 7 days.</a:t>
            </a:r>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31</a:t>
            </a:fld>
            <a:endParaRPr lang="en-US"/>
          </a:p>
        </p:txBody>
      </p:sp>
    </p:spTree>
    <p:extLst>
      <p:ext uri="{BB962C8B-B14F-4D97-AF65-F5344CB8AC3E}">
        <p14:creationId xmlns:p14="http://schemas.microsoft.com/office/powerpoint/2010/main" val="4174095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Prior to discharging a preterm infant who had been treated with caffeine, the clinician must make sure that apnea does not recur after cessation of caffeine therapy. This would be possible only after observing this infant for at least 7 days after cessation of caffeine therapy. To facilitate discharge, the decision to discharge some infants with persistent apneic events to home with monitoring may be an option if the events are low in severity. Although the infant in this vignette is not having any such episodes, he needs to be observed until the caffeine has been eliminated from his body. If he remains free from apneic events, he will not require home monitoring.</a:t>
            </a:r>
          </a:p>
        </p:txBody>
      </p:sp>
      <p:sp>
        <p:nvSpPr>
          <p:cNvPr id="4" name="Slide Number Placeholder 3"/>
          <p:cNvSpPr>
            <a:spLocks noGrp="1"/>
          </p:cNvSpPr>
          <p:nvPr>
            <p:ph type="sldNum" sz="quarter" idx="5"/>
          </p:nvPr>
        </p:nvSpPr>
        <p:spPr/>
        <p:txBody>
          <a:bodyPr/>
          <a:lstStyle/>
          <a:p>
            <a:fld id="{AD96F72D-F950-CB40-BC17-733409B7511B}" type="slidenum">
              <a:rPr lang="en-US" smtClean="0"/>
              <a:t>32</a:t>
            </a:fld>
            <a:endParaRPr lang="en-US"/>
          </a:p>
        </p:txBody>
      </p:sp>
    </p:spTree>
    <p:extLst>
      <p:ext uri="{BB962C8B-B14F-4D97-AF65-F5344CB8AC3E}">
        <p14:creationId xmlns:p14="http://schemas.microsoft.com/office/powerpoint/2010/main" val="292552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Clinicians were frustrated by this pathology because of its recurrent pattern and unpredictable onset.</a:t>
            </a:r>
          </a:p>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6</a:t>
            </a:fld>
            <a:endParaRPr lang="en-US"/>
          </a:p>
        </p:txBody>
      </p:sp>
    </p:spTree>
    <p:extLst>
      <p:ext uri="{BB962C8B-B14F-4D97-AF65-F5344CB8AC3E}">
        <p14:creationId xmlns:p14="http://schemas.microsoft.com/office/powerpoint/2010/main" val="1200378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CHIME study in JAMA in 2001 showed that infants with a history of AOP who exhibited apnea-related symptoms within the last 5 days prior to NICU discharge had a higher relative risk of at least one extreme event at home compared to those who had no clinically apparent apnea-related events for ≥5 days before discharge.</a:t>
            </a:r>
          </a:p>
          <a:p>
            <a:br>
              <a:rPr lang="en-US" dirty="0"/>
            </a:br>
            <a:br>
              <a:rPr lang="en-US" dirty="0"/>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D96F72D-F950-CB40-BC17-733409B7511B}" type="slidenum">
              <a:rPr lang="en-US" smtClean="0"/>
              <a:t>33</a:t>
            </a:fld>
            <a:endParaRPr lang="en-US"/>
          </a:p>
        </p:txBody>
      </p:sp>
    </p:spTree>
    <p:extLst>
      <p:ext uri="{BB962C8B-B14F-4D97-AF65-F5344CB8AC3E}">
        <p14:creationId xmlns:p14="http://schemas.microsoft.com/office/powerpoint/2010/main" val="1042433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What’s the question?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measure the the percentage of infants who have no additional events of various apnea- or bradycardia-free intervals after correcting for gestational age, postmenstrual age of the last apnea or bradycardia event, and the severity of the event.</a:t>
            </a:r>
          </a:p>
          <a:p>
            <a:pPr lvl="0"/>
            <a:endParaRPr lang="en-US" sz="1200" kern="1200" dirty="0">
              <a:solidFill>
                <a:schemeClr val="tx1"/>
              </a:solidFill>
              <a:effectLst/>
              <a:latin typeface="+mn-lt"/>
              <a:ea typeface="+mn-ea"/>
              <a:cs typeface="+mn-cs"/>
            </a:endParaRPr>
          </a:p>
          <a:p>
            <a:pPr lvl="0" rtl="0"/>
            <a:r>
              <a:rPr lang="en-US" sz="1200" b="1" kern="1200" dirty="0">
                <a:solidFill>
                  <a:schemeClr val="tx1"/>
                </a:solidFill>
                <a:effectLst/>
                <a:latin typeface="+mn-lt"/>
                <a:ea typeface="+mn-ea"/>
                <a:cs typeface="+mn-cs"/>
              </a:rPr>
              <a:t>Study design: retrospective cohort study of </a:t>
            </a:r>
            <a:r>
              <a:rPr lang="en-US" sz="1200" kern="1200" dirty="0">
                <a:solidFill>
                  <a:schemeClr val="tx1"/>
                </a:solidFill>
                <a:effectLst/>
                <a:latin typeface="+mn-lt"/>
                <a:ea typeface="+mn-ea"/>
                <a:cs typeface="+mn-cs"/>
              </a:rPr>
              <a:t>data collected within the Kaiser Permanente Medical Care Program (KPMCP) between 1998 and 2001 during the Infant Functional Status Study, as described previously. The goal of the Infant Functional Status Study was to assess discharge decision making for premature infants</a:t>
            </a:r>
          </a:p>
          <a:p>
            <a:pPr lvl="0" rt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Inclusion criteria: </a:t>
            </a:r>
            <a:r>
              <a:rPr lang="en-US" sz="1200" kern="1200" dirty="0">
                <a:solidFill>
                  <a:schemeClr val="tx1"/>
                </a:solidFill>
                <a:effectLst/>
                <a:latin typeface="+mn-lt"/>
                <a:ea typeface="+mn-ea"/>
                <a:cs typeface="+mn-cs"/>
              </a:rPr>
              <a:t>Eligible infants were born at 5 KPMCP hospitals between 1998 and 2001 with a gestational age of 34 weeks or less.</a:t>
            </a:r>
          </a:p>
          <a:p>
            <a:pPr lvl="0"/>
            <a:r>
              <a:rPr lang="en-US" sz="1200" b="1" kern="1200" dirty="0">
                <a:solidFill>
                  <a:schemeClr val="tx1"/>
                </a:solidFill>
                <a:effectLst/>
                <a:latin typeface="+mn-lt"/>
                <a:ea typeface="+mn-ea"/>
                <a:cs typeface="+mn-cs"/>
              </a:rPr>
              <a:t>Exclusion criteria: </a:t>
            </a:r>
            <a:r>
              <a:rPr lang="en-US" sz="1200" kern="1200" dirty="0">
                <a:solidFill>
                  <a:schemeClr val="tx1"/>
                </a:solidFill>
                <a:effectLst/>
                <a:latin typeface="+mn-lt"/>
                <a:ea typeface="+mn-ea"/>
                <a:cs typeface="+mn-cs"/>
              </a:rPr>
              <a:t>major congenital anomalies, the need for home mechanical ventilation, ventriculoperitoneal shunt placement, and loss to follow-up within 1 year of discharge. Approximately 20% of eligible infants were excluded. Excluded infants were older and heavier at birth and more likely to be black or Hispanic than the included infants. The included and excluded infant groups were similar in their need for mechanical ventilation and their average length of NICU stay.</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Primary Outcome: </a:t>
            </a:r>
            <a:r>
              <a:rPr lang="en-US" sz="1200" kern="1200" dirty="0">
                <a:solidFill>
                  <a:schemeClr val="tx1"/>
                </a:solidFill>
                <a:effectLst/>
                <a:latin typeface="+mn-lt"/>
                <a:ea typeface="+mn-ea"/>
                <a:cs typeface="+mn-cs"/>
              </a:rPr>
              <a:t>success rate and event identification rate (EIR) of various apnea- and bradycardia-free intervals. We first determined the day when a child was classified as being ready for discharge: No feeds administered via a </a:t>
            </a:r>
            <a:r>
              <a:rPr lang="en-US" sz="1200" kern="1200" dirty="0" err="1">
                <a:solidFill>
                  <a:schemeClr val="tx1"/>
                </a:solidFill>
                <a:effectLst/>
                <a:latin typeface="+mn-lt"/>
                <a:ea typeface="+mn-ea"/>
                <a:cs typeface="+mn-cs"/>
              </a:rPr>
              <a:t>naso</a:t>
            </a:r>
            <a:r>
              <a:rPr lang="en-US" sz="1200" kern="1200" dirty="0">
                <a:solidFill>
                  <a:schemeClr val="tx1"/>
                </a:solidFill>
                <a:effectLst/>
                <a:latin typeface="+mn-lt"/>
                <a:ea typeface="+mn-ea"/>
                <a:cs typeface="+mn-cs"/>
              </a:rPr>
              <a:t>- or orogastric tube, Temperature maintained off of supplemental heat, Receipt of nasal cannula oxygen or room air, Discontinuation of methylxanthines. Then, the day when the last apnea or bradycardia event occurred before this ready-for-discharge day was identified and included all subsequent days in our analysis.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Secondary Outcomes: </a:t>
            </a:r>
            <a:r>
              <a:rPr lang="en-US" sz="1200" kern="1200" dirty="0">
                <a:solidFill>
                  <a:schemeClr val="tx1"/>
                </a:solidFill>
                <a:effectLst/>
                <a:latin typeface="+mn-lt"/>
                <a:ea typeface="+mn-ea"/>
                <a:cs typeface="+mn-cs"/>
              </a:rPr>
              <a:t>For the second aim of the study, they calculated the success rate and EIR of each apnea- or bradycardia-free interval after stratifying by the gestational age of the infant or the PMA of the last apnea or bradycardia event. For the third aim of the study, they calculated the success rate and EIR of each apnea- or bradycardia-free interval using only severe apnea or bradycardia events. Then, the team reran all analyses after requiring that methylxanthines be discontinued for 3 and 5 days, on the basis of the half-life of these medications.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D96F72D-F950-CB40-BC17-733409B7511B}" type="slidenum">
              <a:rPr lang="en-US" smtClean="0"/>
              <a:t>34</a:t>
            </a:fld>
            <a:endParaRPr lang="en-US"/>
          </a:p>
        </p:txBody>
      </p:sp>
    </p:spTree>
    <p:extLst>
      <p:ext uri="{BB962C8B-B14F-4D97-AF65-F5344CB8AC3E}">
        <p14:creationId xmlns:p14="http://schemas.microsoft.com/office/powerpoint/2010/main" val="1155051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Primary Outcomes: </a:t>
            </a:r>
            <a:r>
              <a:rPr lang="en-US" sz="1200" kern="1200" dirty="0">
                <a:solidFill>
                  <a:schemeClr val="tx1"/>
                </a:solidFill>
                <a:effectLst/>
                <a:latin typeface="+mn-lt"/>
                <a:ea typeface="+mn-ea"/>
                <a:cs typeface="+mn-cs"/>
              </a:rPr>
              <a:t>Once the infants were otherwise ready for discharge, 84.2% did not have an apnea event and 78.5% did not have a bradycardia event. 94% did not have a serious apnea event and 93% did not have a serious bradycardia event. These infants tended to be larger and less likely to have complications of premature birth compared with infants with a future event. </a:t>
            </a:r>
            <a:r>
              <a:rPr lang="en-US" sz="1200" b="1" i="1" kern="1200" dirty="0">
                <a:solidFill>
                  <a:schemeClr val="tx1"/>
                </a:solidFill>
                <a:effectLst/>
                <a:latin typeface="+mn-lt"/>
                <a:ea typeface="+mn-ea"/>
                <a:cs typeface="+mn-cs"/>
              </a:rPr>
              <a:t>Such that as GA increased infants were less likely to have future events</a:t>
            </a:r>
            <a:r>
              <a:rPr lang="en-US" sz="1200" kern="1200" dirty="0">
                <a:solidFill>
                  <a:schemeClr val="tx1"/>
                </a:solidFill>
                <a:effectLst/>
                <a:latin typeface="+mn-lt"/>
                <a:ea typeface="+mn-ea"/>
                <a:cs typeface="+mn-cs"/>
              </a:rPr>
              <a:t>. Babies were more likely to have future events if discharged on oxygen or had BPD.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Secondary outcomes: </a:t>
            </a:r>
            <a:r>
              <a:rPr lang="en-US" sz="1200" kern="1200" dirty="0">
                <a:solidFill>
                  <a:schemeClr val="tx1"/>
                </a:solidFill>
                <a:effectLst/>
                <a:latin typeface="+mn-lt"/>
                <a:ea typeface="+mn-ea"/>
                <a:cs typeface="+mn-cs"/>
              </a:rPr>
              <a:t>They looked at each length interval from 1 day to 14 days. A 95% success rate apnea threshold was not reached until 13 days for infants with a gestational age of less than 26 weeks, 9 days for infants with a gestational age of 27 to 28 weeks. In contrast, infants of a gestational age of 30 weeks or more reached this threshold between 1 and 3 days after the last apnea event. </a:t>
            </a:r>
          </a:p>
          <a:p>
            <a:pPr lvl="0"/>
            <a:r>
              <a:rPr lang="en-US" sz="1200" kern="1200" dirty="0">
                <a:solidFill>
                  <a:schemeClr val="tx1"/>
                </a:solidFill>
                <a:effectLst/>
                <a:latin typeface="+mn-lt"/>
                <a:ea typeface="+mn-ea"/>
                <a:cs typeface="+mn-cs"/>
              </a:rPr>
              <a:t>Bradycardia showed similar trends. Beginning the observation time after a PMA of 36 weeks reduced the success rate by 5% to 10% regardless of the gestational age of the infant, compared with a PMA of 36 weeks or less. Infants of younger gestational age had, on average, an older PMA for their last event than older–gestational age infants.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D96F72D-F950-CB40-BC17-733409B7511B}" type="slidenum">
              <a:rPr lang="en-US" smtClean="0"/>
              <a:t>35</a:t>
            </a:fld>
            <a:endParaRPr lang="en-US"/>
          </a:p>
        </p:txBody>
      </p:sp>
    </p:spTree>
    <p:extLst>
      <p:ext uri="{BB962C8B-B14F-4D97-AF65-F5344CB8AC3E}">
        <p14:creationId xmlns:p14="http://schemas.microsoft.com/office/powerpoint/2010/main" val="1342359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D96F72D-F950-CB40-BC17-733409B7511B}" type="slidenum">
              <a:rPr lang="en-US" smtClean="0"/>
              <a:t>36</a:t>
            </a:fld>
            <a:endParaRPr lang="en-US"/>
          </a:p>
        </p:txBody>
      </p:sp>
    </p:spTree>
    <p:extLst>
      <p:ext uri="{BB962C8B-B14F-4D97-AF65-F5344CB8AC3E}">
        <p14:creationId xmlns:p14="http://schemas.microsoft.com/office/powerpoint/2010/main" val="266365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 the first traces of caffeine for the management of apnea of prematurity date back to a</a:t>
            </a:r>
            <a:r>
              <a:rPr lang="en-US" sz="1200" b="0" i="0" u="none" strike="noStrike" kern="1200" dirty="0">
                <a:solidFill>
                  <a:schemeClr val="tx1"/>
                </a:solidFill>
                <a:effectLst/>
                <a:latin typeface="+mn-lt"/>
                <a:ea typeface="+mn-ea"/>
                <a:cs typeface="+mn-cs"/>
                <a:hlinkClick r:id="rId3"/>
              </a:rPr>
              <a:t> </a:t>
            </a:r>
            <a:r>
              <a:rPr lang="en-US" sz="1200" b="0" i="0" u="sng" strike="noStrike" kern="1200" dirty="0">
                <a:solidFill>
                  <a:schemeClr val="tx1"/>
                </a:solidFill>
                <a:effectLst/>
                <a:latin typeface="+mn-lt"/>
                <a:ea typeface="+mn-ea"/>
                <a:cs typeface="+mn-cs"/>
                <a:hlinkClick r:id="rId3"/>
              </a:rPr>
              <a:t>paper</a:t>
            </a:r>
            <a:r>
              <a:rPr lang="en-US" sz="1200" b="0" i="0" u="none" strike="noStrike" kern="1200" dirty="0">
                <a:solidFill>
                  <a:schemeClr val="tx1"/>
                </a:solidFill>
                <a:effectLst/>
                <a:latin typeface="+mn-lt"/>
                <a:ea typeface="+mn-ea"/>
                <a:cs typeface="+mn-cs"/>
              </a:rPr>
              <a:t> published in 1973 in the archives of disease and childhood. The first author was Dr. Jan </a:t>
            </a:r>
            <a:r>
              <a:rPr lang="en-US" sz="1200" b="0" i="0" u="none" strike="noStrike" kern="1200" dirty="0" err="1">
                <a:solidFill>
                  <a:schemeClr val="tx1"/>
                </a:solidFill>
                <a:effectLst/>
                <a:latin typeface="+mn-lt"/>
                <a:ea typeface="+mn-ea"/>
                <a:cs typeface="+mn-cs"/>
              </a:rPr>
              <a:t>Kuzemko</a:t>
            </a:r>
            <a:r>
              <a:rPr lang="en-US" sz="1200" b="0" i="0" u="none" strike="noStrike" kern="1200" dirty="0">
                <a:solidFill>
                  <a:schemeClr val="tx1"/>
                </a:solidFill>
                <a:effectLst/>
                <a:latin typeface="+mn-lt"/>
                <a:ea typeface="+mn-ea"/>
                <a:cs typeface="+mn-cs"/>
              </a:rPr>
              <a:t>, a polish physician who was smuggled out of the iron curtain in the 1940’s to reach the UK where he studied medicine and became a pediatrician.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this paper Jan </a:t>
            </a:r>
            <a:r>
              <a:rPr lang="en-US" sz="1200" b="0" i="0" u="none" strike="noStrike" kern="1200" dirty="0" err="1">
                <a:solidFill>
                  <a:schemeClr val="tx1"/>
                </a:solidFill>
                <a:effectLst/>
                <a:latin typeface="+mn-lt"/>
                <a:ea typeface="+mn-ea"/>
                <a:cs typeface="+mn-cs"/>
              </a:rPr>
              <a:t>Kuzemko</a:t>
            </a:r>
            <a:r>
              <a:rPr lang="en-US" sz="1200" b="0" i="0" u="none" strike="noStrike" kern="1200" dirty="0">
                <a:solidFill>
                  <a:schemeClr val="tx1"/>
                </a:solidFill>
                <a:effectLst/>
                <a:latin typeface="+mn-lt"/>
                <a:ea typeface="+mn-ea"/>
                <a:cs typeface="+mn-cs"/>
              </a:rPr>
              <a:t> postulates that using </a:t>
            </a:r>
            <a:r>
              <a:rPr lang="en-US" sz="1200" b="1" i="0" u="none" strike="noStrike" kern="1200" dirty="0">
                <a:solidFill>
                  <a:schemeClr val="tx1"/>
                </a:solidFill>
                <a:effectLst/>
                <a:latin typeface="+mn-lt"/>
                <a:ea typeface="+mn-ea"/>
                <a:cs typeface="+mn-cs"/>
              </a:rPr>
              <a:t>aminophylline</a:t>
            </a:r>
            <a:r>
              <a:rPr lang="en-US" sz="1200" b="0" i="0" u="none" strike="noStrike" kern="1200" dirty="0">
                <a:solidFill>
                  <a:schemeClr val="tx1"/>
                </a:solidFill>
                <a:effectLst/>
                <a:latin typeface="+mn-lt"/>
                <a:ea typeface="+mn-ea"/>
                <a:cs typeface="+mn-cs"/>
              </a:rPr>
              <a:t> could a reasonable choice to treat apnea of prematurity. His idea was that aminophylline’s action on the respiratory and vasomotor centers and on the myocardium of the neonate might be both useful treatment and preventive agent for neonatal apnea. So he tried the medication on 10 babies w RDS.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Aminophylline was administered as a suppository at an empirical dose of 5mg</a:t>
            </a:r>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7</a:t>
            </a:fld>
            <a:endParaRPr lang="en-US"/>
          </a:p>
        </p:txBody>
      </p:sp>
    </p:spTree>
    <p:extLst>
      <p:ext uri="{BB962C8B-B14F-4D97-AF65-F5344CB8AC3E}">
        <p14:creationId xmlns:p14="http://schemas.microsoft.com/office/powerpoint/2010/main" val="382141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 they gave aminophylline to 10 babies whose gestational age ranged from 26 weeks to 34 weeks and with surprisingly low birthweight for the time: 860g to 2200g. The result of this study was that babies on aminophylline had significantly less episodes of apnea and were much more stable clinically as a result. Even if one of the study subjects passed away, an unfortunate event that was not deemed to be due to aminophylline use. </a:t>
            </a:r>
          </a:p>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8</a:t>
            </a:fld>
            <a:endParaRPr lang="en-US"/>
          </a:p>
        </p:txBody>
      </p:sp>
    </p:spTree>
    <p:extLst>
      <p:ext uri="{BB962C8B-B14F-4D97-AF65-F5344CB8AC3E}">
        <p14:creationId xmlns:p14="http://schemas.microsoft.com/office/powerpoint/2010/main" val="157377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1973 study was followed by other studies looking at aminophylline or theophylline for the management of apnea of prematurity. Most studies assessed 20 babies or less and they all noticed the same thing </a:t>
            </a:r>
            <a:r>
              <a:rPr lang="en-US" sz="1200" b="0" i="0" u="none" strike="noStrike" kern="1200" dirty="0" err="1">
                <a:solidFill>
                  <a:schemeClr val="tx1"/>
                </a:solidFill>
                <a:effectLst/>
                <a:latin typeface="+mn-lt"/>
                <a:ea typeface="+mn-ea"/>
                <a:cs typeface="+mn-cs"/>
              </a:rPr>
              <a:t>Kuzemko</a:t>
            </a:r>
            <a:r>
              <a:rPr lang="en-US" sz="1200" b="0" i="0" u="none" strike="noStrike" kern="1200" dirty="0">
                <a:solidFill>
                  <a:schemeClr val="tx1"/>
                </a:solidFill>
                <a:effectLst/>
                <a:latin typeface="+mn-lt"/>
                <a:ea typeface="+mn-ea"/>
                <a:cs typeface="+mn-cs"/>
              </a:rPr>
              <a:t> et al noticed… less apnea</a:t>
            </a:r>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9</a:t>
            </a:fld>
            <a:endParaRPr lang="en-US"/>
          </a:p>
        </p:txBody>
      </p:sp>
    </p:spTree>
    <p:extLst>
      <p:ext uri="{BB962C8B-B14F-4D97-AF65-F5344CB8AC3E}">
        <p14:creationId xmlns:p14="http://schemas.microsoft.com/office/powerpoint/2010/main" val="170843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It would not be until 1977, that the first</a:t>
            </a:r>
            <a:r>
              <a:rPr lang="en-US" sz="1200" b="0" i="0" u="none" strike="noStrike" kern="1200" dirty="0">
                <a:solidFill>
                  <a:schemeClr val="tx1"/>
                </a:solidFill>
                <a:effectLst/>
                <a:latin typeface="+mn-lt"/>
                <a:ea typeface="+mn-ea"/>
                <a:cs typeface="+mn-cs"/>
                <a:hlinkClick r:id="rId3"/>
              </a:rPr>
              <a:t> </a:t>
            </a:r>
            <a:r>
              <a:rPr lang="en-US" sz="1200" b="0" i="0" u="sng" strike="noStrike" kern="1200" dirty="0">
                <a:solidFill>
                  <a:schemeClr val="tx1"/>
                </a:solidFill>
                <a:effectLst/>
                <a:latin typeface="+mn-lt"/>
                <a:ea typeface="+mn-ea"/>
                <a:cs typeface="+mn-cs"/>
                <a:hlinkClick r:id="rId3"/>
              </a:rPr>
              <a:t>paper</a:t>
            </a:r>
            <a:r>
              <a:rPr lang="en-US" sz="1200" b="0" i="0" u="none" strike="noStrike" kern="1200" dirty="0">
                <a:solidFill>
                  <a:schemeClr val="tx1"/>
                </a:solidFill>
                <a:effectLst/>
                <a:latin typeface="+mn-lt"/>
                <a:ea typeface="+mn-ea"/>
                <a:cs typeface="+mn-cs"/>
              </a:rPr>
              <a:t> mentioning the use of caffeine for the treatment of prematurity would be published. It came out in the Journal of Pediatrics and was from first author Jacob Aranda. This was a group from Montreal, Canada that also included Winifred </a:t>
            </a:r>
            <a:r>
              <a:rPr lang="en-US" sz="1200" b="0" i="0" u="none" strike="noStrike" kern="1200" dirty="0" err="1">
                <a:solidFill>
                  <a:schemeClr val="tx1"/>
                </a:solidFill>
                <a:effectLst/>
                <a:latin typeface="+mn-lt"/>
                <a:ea typeface="+mn-ea"/>
                <a:cs typeface="+mn-cs"/>
              </a:rPr>
              <a:t>gorman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Hardur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Bergsteinsson</a:t>
            </a:r>
            <a:r>
              <a:rPr lang="en-US" sz="1200" b="0" i="0" u="none" strike="noStrike" kern="1200" dirty="0">
                <a:solidFill>
                  <a:schemeClr val="tx1"/>
                </a:solidFill>
                <a:effectLst/>
                <a:latin typeface="+mn-lt"/>
                <a:ea typeface="+mn-ea"/>
                <a:cs typeface="+mn-cs"/>
              </a:rPr>
              <a:t> and the uber famous Tania Gunn (first to try therapeutic hypothermia for HIE… but that’s a discussion for another time).  </a:t>
            </a:r>
          </a:p>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10</a:t>
            </a:fld>
            <a:endParaRPr lang="en-US"/>
          </a:p>
        </p:txBody>
      </p:sp>
    </p:spTree>
    <p:extLst>
      <p:ext uri="{BB962C8B-B14F-4D97-AF65-F5344CB8AC3E}">
        <p14:creationId xmlns:p14="http://schemas.microsoft.com/office/powerpoint/2010/main" val="1073207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It would not be until 1977, that the first</a:t>
            </a:r>
            <a:r>
              <a:rPr lang="en-US" sz="1200" b="0" i="0" u="none" strike="noStrike" kern="1200" dirty="0">
                <a:solidFill>
                  <a:schemeClr val="tx1"/>
                </a:solidFill>
                <a:effectLst/>
                <a:latin typeface="+mn-lt"/>
                <a:ea typeface="+mn-ea"/>
                <a:cs typeface="+mn-cs"/>
                <a:hlinkClick r:id="rId3"/>
              </a:rPr>
              <a:t> </a:t>
            </a:r>
            <a:r>
              <a:rPr lang="en-US" sz="1200" b="0" i="0" u="sng" strike="noStrike" kern="1200" dirty="0">
                <a:solidFill>
                  <a:schemeClr val="tx1"/>
                </a:solidFill>
                <a:effectLst/>
                <a:latin typeface="+mn-lt"/>
                <a:ea typeface="+mn-ea"/>
                <a:cs typeface="+mn-cs"/>
                <a:hlinkClick r:id="rId3"/>
              </a:rPr>
              <a:t>paper</a:t>
            </a:r>
            <a:r>
              <a:rPr lang="en-US" sz="1200" b="0" i="0" u="none" strike="noStrike" kern="1200" dirty="0">
                <a:solidFill>
                  <a:schemeClr val="tx1"/>
                </a:solidFill>
                <a:effectLst/>
                <a:latin typeface="+mn-lt"/>
                <a:ea typeface="+mn-ea"/>
                <a:cs typeface="+mn-cs"/>
              </a:rPr>
              <a:t> mentioning the use of caffeine for the treatment of prematurity would be published. It came out in the Journal of Pediatrics and was from first author Jacob Aranda. This was a group from Montreal, Canada that also included Winifred </a:t>
            </a:r>
            <a:r>
              <a:rPr lang="en-US" sz="1200" b="0" i="0" u="none" strike="noStrike" kern="1200" dirty="0" err="1">
                <a:solidFill>
                  <a:schemeClr val="tx1"/>
                </a:solidFill>
                <a:effectLst/>
                <a:latin typeface="+mn-lt"/>
                <a:ea typeface="+mn-ea"/>
                <a:cs typeface="+mn-cs"/>
              </a:rPr>
              <a:t>gorman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Hardur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Bergsteinsson</a:t>
            </a:r>
            <a:r>
              <a:rPr lang="en-US" sz="1200" b="0" i="0" u="none" strike="noStrike" kern="1200" dirty="0">
                <a:solidFill>
                  <a:schemeClr val="tx1"/>
                </a:solidFill>
                <a:effectLst/>
                <a:latin typeface="+mn-lt"/>
                <a:ea typeface="+mn-ea"/>
                <a:cs typeface="+mn-cs"/>
              </a:rPr>
              <a:t> and the uber famous Tania Gunn (first to try therapeutic hypothermia for HIE)</a:t>
            </a:r>
          </a:p>
          <a:p>
            <a:pPr rtl="0"/>
            <a:r>
              <a:rPr lang="en-US" sz="1200" b="0" i="0" u="none" strike="noStrike" kern="1200" dirty="0">
                <a:solidFill>
                  <a:schemeClr val="tx1"/>
                </a:solidFill>
                <a:effectLst/>
                <a:latin typeface="+mn-lt"/>
                <a:ea typeface="+mn-ea"/>
                <a:cs typeface="+mn-cs"/>
              </a:rPr>
              <a:t>So, in 1977, the studies using theophylline and aminophylline pointed at the fact that apnea of prematurity must have been in part caused by failure or immaturity of central regulation of respiration. In line with this reasoning, caffeine, another methylxanthine, a more potent central </a:t>
            </a:r>
            <a:r>
              <a:rPr lang="en-US" sz="1200" b="0" i="0" u="none" strike="noStrike" kern="1200" dirty="0" err="1">
                <a:solidFill>
                  <a:schemeClr val="tx1"/>
                </a:solidFill>
                <a:effectLst/>
                <a:latin typeface="+mn-lt"/>
                <a:ea typeface="+mn-ea"/>
                <a:cs typeface="+mn-cs"/>
              </a:rPr>
              <a:t>respirogenic</a:t>
            </a:r>
            <a:r>
              <a:rPr lang="en-US" sz="1200" b="0" i="0" u="none" strike="noStrike" kern="1200" dirty="0">
                <a:solidFill>
                  <a:schemeClr val="tx1"/>
                </a:solidFill>
                <a:effectLst/>
                <a:latin typeface="+mn-lt"/>
                <a:ea typeface="+mn-ea"/>
                <a:cs typeface="+mn-cs"/>
              </a:rPr>
              <a:t> agent with less peripheral effects than theophylline was thought as a potential effective agent in the management of apnea of prematurity.</a:t>
            </a:r>
          </a:p>
          <a:p>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11</a:t>
            </a:fld>
            <a:endParaRPr lang="en-US"/>
          </a:p>
        </p:txBody>
      </p:sp>
    </p:spTree>
    <p:extLst>
      <p:ext uri="{BB962C8B-B14F-4D97-AF65-F5344CB8AC3E}">
        <p14:creationId xmlns:p14="http://schemas.microsoft.com/office/powerpoint/2010/main" val="415251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They studied eighteen low birth weight infants with a mean GA of 27.5 </a:t>
            </a:r>
            <a:r>
              <a:rPr lang="en-US" sz="1200" b="0" i="0" u="none" strike="noStrike" kern="1200" dirty="0" err="1">
                <a:solidFill>
                  <a:schemeClr val="tx1"/>
                </a:solidFill>
                <a:effectLst/>
                <a:latin typeface="+mn-lt"/>
                <a:ea typeface="+mn-ea"/>
                <a:cs typeface="+mn-cs"/>
              </a:rPr>
              <a:t>wks</a:t>
            </a:r>
            <a:r>
              <a:rPr lang="en-US" sz="1200" b="0" i="0" u="none" strike="noStrike" kern="1200" dirty="0">
                <a:solidFill>
                  <a:schemeClr val="tx1"/>
                </a:solidFill>
                <a:effectLst/>
                <a:latin typeface="+mn-lt"/>
                <a:ea typeface="+mn-ea"/>
                <a:cs typeface="+mn-cs"/>
              </a:rPr>
              <a:t> and a mean BW of 1065g.  They initially administered 20mg/kg/dose of caffeine once to three times per day and followed plasma concentrations of caffeine and noticed that this lead to excessively high levels of plasma caffeine. So they changed their protocol to a loading dose of 20mg/kg IV followed by a maintenance dose of 5-10mg/kg once to twice per day).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FIGURE: y-axis = plasma concentration of caffeine, x-axis – hours after first dose.</a:t>
            </a:r>
            <a:endParaRPr lang="en-US" dirty="0"/>
          </a:p>
        </p:txBody>
      </p:sp>
      <p:sp>
        <p:nvSpPr>
          <p:cNvPr id="4" name="Slide Number Placeholder 3"/>
          <p:cNvSpPr>
            <a:spLocks noGrp="1"/>
          </p:cNvSpPr>
          <p:nvPr>
            <p:ph type="sldNum" sz="quarter" idx="5"/>
          </p:nvPr>
        </p:nvSpPr>
        <p:spPr/>
        <p:txBody>
          <a:bodyPr/>
          <a:lstStyle/>
          <a:p>
            <a:fld id="{AD96F72D-F950-CB40-BC17-733409B7511B}" type="slidenum">
              <a:rPr lang="en-US" smtClean="0"/>
              <a:t>12</a:t>
            </a:fld>
            <a:endParaRPr lang="en-US"/>
          </a:p>
        </p:txBody>
      </p:sp>
    </p:spTree>
    <p:extLst>
      <p:ext uri="{BB962C8B-B14F-4D97-AF65-F5344CB8AC3E}">
        <p14:creationId xmlns:p14="http://schemas.microsoft.com/office/powerpoint/2010/main" val="258219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7FAA-D45C-544F-A27D-F5F90D6952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3A929D-6A9F-B24C-BA64-98DD1D636B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20AFEC-5167-8F40-BF76-16A2C9A7A27B}"/>
              </a:ext>
            </a:extLst>
          </p:cNvPr>
          <p:cNvSpPr>
            <a:spLocks noGrp="1"/>
          </p:cNvSpPr>
          <p:nvPr>
            <p:ph type="dt" sz="half" idx="10"/>
          </p:nvPr>
        </p:nvSpPr>
        <p:spPr/>
        <p:txBody>
          <a:bodyPr/>
          <a:lstStyle/>
          <a:p>
            <a:fld id="{1D616954-E4D2-5A4F-BDD9-85445CEF796C}" type="datetimeFigureOut">
              <a:rPr lang="en-US" smtClean="0"/>
              <a:t>4/14/22</a:t>
            </a:fld>
            <a:endParaRPr lang="en-US"/>
          </a:p>
        </p:txBody>
      </p:sp>
      <p:sp>
        <p:nvSpPr>
          <p:cNvPr id="5" name="Footer Placeholder 4">
            <a:extLst>
              <a:ext uri="{FF2B5EF4-FFF2-40B4-BE49-F238E27FC236}">
                <a16:creationId xmlns:a16="http://schemas.microsoft.com/office/drawing/2014/main" id="{B5709B4E-0F37-1240-8409-706E1A8F4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59EE5-9951-BB4A-B5F6-FF52F4E45DCE}"/>
              </a:ext>
            </a:extLst>
          </p:cNvPr>
          <p:cNvSpPr>
            <a:spLocks noGrp="1"/>
          </p:cNvSpPr>
          <p:nvPr>
            <p:ph type="sldNum" sz="quarter" idx="12"/>
          </p:nvPr>
        </p:nvSpPr>
        <p:spPr/>
        <p:txBody>
          <a:bodyPr/>
          <a:lstStyle/>
          <a:p>
            <a:fld id="{2FDEAF74-2F61-3542-BFB9-29636BCB24EC}" type="slidenum">
              <a:rPr lang="en-US" smtClean="0"/>
              <a:t>‹#›</a:t>
            </a:fld>
            <a:endParaRPr lang="en-US"/>
          </a:p>
        </p:txBody>
      </p:sp>
    </p:spTree>
    <p:extLst>
      <p:ext uri="{BB962C8B-B14F-4D97-AF65-F5344CB8AC3E}">
        <p14:creationId xmlns:p14="http://schemas.microsoft.com/office/powerpoint/2010/main" val="200499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544E8-2BD5-324F-A4B6-CC1D9C3078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E9F297-8B22-AE4C-A68A-B229F6FBB3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FEF97-4E8F-7640-9220-B9A6EF304135}"/>
              </a:ext>
            </a:extLst>
          </p:cNvPr>
          <p:cNvSpPr>
            <a:spLocks noGrp="1"/>
          </p:cNvSpPr>
          <p:nvPr>
            <p:ph type="dt" sz="half" idx="10"/>
          </p:nvPr>
        </p:nvSpPr>
        <p:spPr/>
        <p:txBody>
          <a:bodyPr/>
          <a:lstStyle/>
          <a:p>
            <a:fld id="{1D616954-E4D2-5A4F-BDD9-85445CEF796C}" type="datetimeFigureOut">
              <a:rPr lang="en-US" smtClean="0"/>
              <a:t>4/14/22</a:t>
            </a:fld>
            <a:endParaRPr lang="en-US"/>
          </a:p>
        </p:txBody>
      </p:sp>
      <p:sp>
        <p:nvSpPr>
          <p:cNvPr id="5" name="Footer Placeholder 4">
            <a:extLst>
              <a:ext uri="{FF2B5EF4-FFF2-40B4-BE49-F238E27FC236}">
                <a16:creationId xmlns:a16="http://schemas.microsoft.com/office/drawing/2014/main" id="{D2C9F7A6-0C63-694E-A3B7-A2D570CC8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A6182-C4C6-0547-B1AF-0D1B0DC838E0}"/>
              </a:ext>
            </a:extLst>
          </p:cNvPr>
          <p:cNvSpPr>
            <a:spLocks noGrp="1"/>
          </p:cNvSpPr>
          <p:nvPr>
            <p:ph type="sldNum" sz="quarter" idx="12"/>
          </p:nvPr>
        </p:nvSpPr>
        <p:spPr/>
        <p:txBody>
          <a:bodyPr/>
          <a:lstStyle/>
          <a:p>
            <a:fld id="{2FDEAF74-2F61-3542-BFB9-29636BCB24EC}" type="slidenum">
              <a:rPr lang="en-US" smtClean="0"/>
              <a:t>‹#›</a:t>
            </a:fld>
            <a:endParaRPr lang="en-US"/>
          </a:p>
        </p:txBody>
      </p:sp>
    </p:spTree>
    <p:extLst>
      <p:ext uri="{BB962C8B-B14F-4D97-AF65-F5344CB8AC3E}">
        <p14:creationId xmlns:p14="http://schemas.microsoft.com/office/powerpoint/2010/main" val="16848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D96A0F-A7A1-C74D-B85C-70FFE3AC7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936E6C-9160-8D4D-A277-E4A29234E1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4908E-D2D2-AB4F-9ACB-BD9499A17AF6}"/>
              </a:ext>
            </a:extLst>
          </p:cNvPr>
          <p:cNvSpPr>
            <a:spLocks noGrp="1"/>
          </p:cNvSpPr>
          <p:nvPr>
            <p:ph type="dt" sz="half" idx="10"/>
          </p:nvPr>
        </p:nvSpPr>
        <p:spPr/>
        <p:txBody>
          <a:bodyPr/>
          <a:lstStyle/>
          <a:p>
            <a:fld id="{1D616954-E4D2-5A4F-BDD9-85445CEF796C}" type="datetimeFigureOut">
              <a:rPr lang="en-US" smtClean="0"/>
              <a:t>4/14/22</a:t>
            </a:fld>
            <a:endParaRPr lang="en-US"/>
          </a:p>
        </p:txBody>
      </p:sp>
      <p:sp>
        <p:nvSpPr>
          <p:cNvPr id="5" name="Footer Placeholder 4">
            <a:extLst>
              <a:ext uri="{FF2B5EF4-FFF2-40B4-BE49-F238E27FC236}">
                <a16:creationId xmlns:a16="http://schemas.microsoft.com/office/drawing/2014/main" id="{866243B9-5086-E14D-8D2B-65792FB33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EDDDB-1015-3F41-80EC-FEAEBE9B936C}"/>
              </a:ext>
            </a:extLst>
          </p:cNvPr>
          <p:cNvSpPr>
            <a:spLocks noGrp="1"/>
          </p:cNvSpPr>
          <p:nvPr>
            <p:ph type="sldNum" sz="quarter" idx="12"/>
          </p:nvPr>
        </p:nvSpPr>
        <p:spPr/>
        <p:txBody>
          <a:bodyPr/>
          <a:lstStyle/>
          <a:p>
            <a:fld id="{2FDEAF74-2F61-3542-BFB9-29636BCB24EC}" type="slidenum">
              <a:rPr lang="en-US" smtClean="0"/>
              <a:t>‹#›</a:t>
            </a:fld>
            <a:endParaRPr lang="en-US"/>
          </a:p>
        </p:txBody>
      </p:sp>
    </p:spTree>
    <p:extLst>
      <p:ext uri="{BB962C8B-B14F-4D97-AF65-F5344CB8AC3E}">
        <p14:creationId xmlns:p14="http://schemas.microsoft.com/office/powerpoint/2010/main" val="249197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8027-7536-B846-9426-EC534AE84304}"/>
              </a:ext>
            </a:extLst>
          </p:cNvPr>
          <p:cNvSpPr>
            <a:spLocks noGrp="1"/>
          </p:cNvSpPr>
          <p:nvPr>
            <p:ph type="title"/>
          </p:nvPr>
        </p:nvSpPr>
        <p:spPr/>
        <p:txBody>
          <a:bodyPr/>
          <a:lstStyle>
            <a:lvl1pPr>
              <a:defRPr>
                <a:solidFill>
                  <a:schemeClr val="bg1"/>
                </a:solidFill>
                <a:latin typeface="SF Pro Display" pitchFamily="2" charset="0"/>
                <a:ea typeface="SF Pro Display" pitchFamily="2" charset="0"/>
                <a:cs typeface="SF Pro Display"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FCD8A79-6CE2-344B-87AE-5A112FF04F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0159D-B6AB-314B-B031-49E43BDB7F95}"/>
              </a:ext>
            </a:extLst>
          </p:cNvPr>
          <p:cNvSpPr>
            <a:spLocks noGrp="1"/>
          </p:cNvSpPr>
          <p:nvPr>
            <p:ph type="dt" sz="half" idx="10"/>
          </p:nvPr>
        </p:nvSpPr>
        <p:spPr/>
        <p:txBody>
          <a:bodyPr/>
          <a:lstStyle/>
          <a:p>
            <a:fld id="{1D616954-E4D2-5A4F-BDD9-85445CEF796C}" type="datetimeFigureOut">
              <a:rPr lang="en-US" smtClean="0"/>
              <a:t>4/14/22</a:t>
            </a:fld>
            <a:endParaRPr lang="en-US"/>
          </a:p>
        </p:txBody>
      </p:sp>
      <p:sp>
        <p:nvSpPr>
          <p:cNvPr id="5" name="Footer Placeholder 4">
            <a:extLst>
              <a:ext uri="{FF2B5EF4-FFF2-40B4-BE49-F238E27FC236}">
                <a16:creationId xmlns:a16="http://schemas.microsoft.com/office/drawing/2014/main" id="{A02C1D3D-A68B-644C-A043-B9C6F18D0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FBF93-E442-CA4A-BED5-F4B59E27AFC7}"/>
              </a:ext>
            </a:extLst>
          </p:cNvPr>
          <p:cNvSpPr>
            <a:spLocks noGrp="1"/>
          </p:cNvSpPr>
          <p:nvPr>
            <p:ph type="sldNum" sz="quarter" idx="12"/>
          </p:nvPr>
        </p:nvSpPr>
        <p:spPr/>
        <p:txBody>
          <a:bodyPr/>
          <a:lstStyle/>
          <a:p>
            <a:fld id="{2FDEAF74-2F61-3542-BFB9-29636BCB24EC}" type="slidenum">
              <a:rPr lang="en-US" smtClean="0"/>
              <a:t>‹#›</a:t>
            </a:fld>
            <a:endParaRPr lang="en-US"/>
          </a:p>
        </p:txBody>
      </p:sp>
    </p:spTree>
    <p:extLst>
      <p:ext uri="{BB962C8B-B14F-4D97-AF65-F5344CB8AC3E}">
        <p14:creationId xmlns:p14="http://schemas.microsoft.com/office/powerpoint/2010/main" val="272836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0106C-84FF-4845-A729-C0F4A9D445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B85F4-7F5E-9C40-A657-1FAE57FC60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916ECE-E5E2-014B-9AD8-0509CCC474AC}"/>
              </a:ext>
            </a:extLst>
          </p:cNvPr>
          <p:cNvSpPr>
            <a:spLocks noGrp="1"/>
          </p:cNvSpPr>
          <p:nvPr>
            <p:ph type="dt" sz="half" idx="10"/>
          </p:nvPr>
        </p:nvSpPr>
        <p:spPr/>
        <p:txBody>
          <a:bodyPr/>
          <a:lstStyle/>
          <a:p>
            <a:fld id="{1D616954-E4D2-5A4F-BDD9-85445CEF796C}" type="datetimeFigureOut">
              <a:rPr lang="en-US" smtClean="0"/>
              <a:t>4/14/22</a:t>
            </a:fld>
            <a:endParaRPr lang="en-US"/>
          </a:p>
        </p:txBody>
      </p:sp>
      <p:sp>
        <p:nvSpPr>
          <p:cNvPr id="5" name="Footer Placeholder 4">
            <a:extLst>
              <a:ext uri="{FF2B5EF4-FFF2-40B4-BE49-F238E27FC236}">
                <a16:creationId xmlns:a16="http://schemas.microsoft.com/office/drawing/2014/main" id="{0663553A-8299-3F4A-88FF-92ED88777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AA4B6-8FC6-B241-9A0A-3A7345CF4CEA}"/>
              </a:ext>
            </a:extLst>
          </p:cNvPr>
          <p:cNvSpPr>
            <a:spLocks noGrp="1"/>
          </p:cNvSpPr>
          <p:nvPr>
            <p:ph type="sldNum" sz="quarter" idx="12"/>
          </p:nvPr>
        </p:nvSpPr>
        <p:spPr/>
        <p:txBody>
          <a:bodyPr/>
          <a:lstStyle/>
          <a:p>
            <a:fld id="{2FDEAF74-2F61-3542-BFB9-29636BCB24EC}" type="slidenum">
              <a:rPr lang="en-US" smtClean="0"/>
              <a:t>‹#›</a:t>
            </a:fld>
            <a:endParaRPr lang="en-US"/>
          </a:p>
        </p:txBody>
      </p:sp>
    </p:spTree>
    <p:extLst>
      <p:ext uri="{BB962C8B-B14F-4D97-AF65-F5344CB8AC3E}">
        <p14:creationId xmlns:p14="http://schemas.microsoft.com/office/powerpoint/2010/main" val="63663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B478E-ACDF-DA4A-AAD8-6097F8151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9A631-8BCC-E640-9EB0-DE733A8A4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9A93-3E94-3F40-A0F4-38EA676260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C96E35-98B3-F849-A800-80F856687230}"/>
              </a:ext>
            </a:extLst>
          </p:cNvPr>
          <p:cNvSpPr>
            <a:spLocks noGrp="1"/>
          </p:cNvSpPr>
          <p:nvPr>
            <p:ph type="dt" sz="half" idx="10"/>
          </p:nvPr>
        </p:nvSpPr>
        <p:spPr/>
        <p:txBody>
          <a:bodyPr/>
          <a:lstStyle/>
          <a:p>
            <a:fld id="{1D616954-E4D2-5A4F-BDD9-85445CEF796C}" type="datetimeFigureOut">
              <a:rPr lang="en-US" smtClean="0"/>
              <a:t>4/14/22</a:t>
            </a:fld>
            <a:endParaRPr lang="en-US"/>
          </a:p>
        </p:txBody>
      </p:sp>
      <p:sp>
        <p:nvSpPr>
          <p:cNvPr id="6" name="Footer Placeholder 5">
            <a:extLst>
              <a:ext uri="{FF2B5EF4-FFF2-40B4-BE49-F238E27FC236}">
                <a16:creationId xmlns:a16="http://schemas.microsoft.com/office/drawing/2014/main" id="{CF22E3B6-AA94-964C-885C-136067989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1EA8E-0171-5B4B-B59A-A17EE95AA454}"/>
              </a:ext>
            </a:extLst>
          </p:cNvPr>
          <p:cNvSpPr>
            <a:spLocks noGrp="1"/>
          </p:cNvSpPr>
          <p:nvPr>
            <p:ph type="sldNum" sz="quarter" idx="12"/>
          </p:nvPr>
        </p:nvSpPr>
        <p:spPr/>
        <p:txBody>
          <a:bodyPr/>
          <a:lstStyle/>
          <a:p>
            <a:fld id="{2FDEAF74-2F61-3542-BFB9-29636BCB24EC}" type="slidenum">
              <a:rPr lang="en-US" smtClean="0"/>
              <a:t>‹#›</a:t>
            </a:fld>
            <a:endParaRPr lang="en-US"/>
          </a:p>
        </p:txBody>
      </p:sp>
    </p:spTree>
    <p:extLst>
      <p:ext uri="{BB962C8B-B14F-4D97-AF65-F5344CB8AC3E}">
        <p14:creationId xmlns:p14="http://schemas.microsoft.com/office/powerpoint/2010/main" val="40507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0D04-003E-F848-862A-E49E793534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F1B064-6807-F845-A384-C2179352B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F64349-AD73-724F-9E51-AC36F882E8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9BCC32-908D-2A4D-8729-EA14A81E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45FF61-683E-6D45-AEA7-1F296547DA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929610-FEB4-AE47-B593-BC227D884396}"/>
              </a:ext>
            </a:extLst>
          </p:cNvPr>
          <p:cNvSpPr>
            <a:spLocks noGrp="1"/>
          </p:cNvSpPr>
          <p:nvPr>
            <p:ph type="dt" sz="half" idx="10"/>
          </p:nvPr>
        </p:nvSpPr>
        <p:spPr/>
        <p:txBody>
          <a:bodyPr/>
          <a:lstStyle/>
          <a:p>
            <a:fld id="{1D616954-E4D2-5A4F-BDD9-85445CEF796C}" type="datetimeFigureOut">
              <a:rPr lang="en-US" smtClean="0"/>
              <a:t>4/14/22</a:t>
            </a:fld>
            <a:endParaRPr lang="en-US"/>
          </a:p>
        </p:txBody>
      </p:sp>
      <p:sp>
        <p:nvSpPr>
          <p:cNvPr id="8" name="Footer Placeholder 7">
            <a:extLst>
              <a:ext uri="{FF2B5EF4-FFF2-40B4-BE49-F238E27FC236}">
                <a16:creationId xmlns:a16="http://schemas.microsoft.com/office/drawing/2014/main" id="{89AF61ED-999B-7D45-8E82-CD31CE41F0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46BC79-64DB-E248-99CD-045052E1C78A}"/>
              </a:ext>
            </a:extLst>
          </p:cNvPr>
          <p:cNvSpPr>
            <a:spLocks noGrp="1"/>
          </p:cNvSpPr>
          <p:nvPr>
            <p:ph type="sldNum" sz="quarter" idx="12"/>
          </p:nvPr>
        </p:nvSpPr>
        <p:spPr/>
        <p:txBody>
          <a:bodyPr/>
          <a:lstStyle/>
          <a:p>
            <a:fld id="{2FDEAF74-2F61-3542-BFB9-29636BCB24EC}" type="slidenum">
              <a:rPr lang="en-US" smtClean="0"/>
              <a:t>‹#›</a:t>
            </a:fld>
            <a:endParaRPr lang="en-US"/>
          </a:p>
        </p:txBody>
      </p:sp>
    </p:spTree>
    <p:extLst>
      <p:ext uri="{BB962C8B-B14F-4D97-AF65-F5344CB8AC3E}">
        <p14:creationId xmlns:p14="http://schemas.microsoft.com/office/powerpoint/2010/main" val="288723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FAC4-E62B-2F45-A780-87B855D3AE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337A7E-FD08-834D-A17D-B597535337B5}"/>
              </a:ext>
            </a:extLst>
          </p:cNvPr>
          <p:cNvSpPr>
            <a:spLocks noGrp="1"/>
          </p:cNvSpPr>
          <p:nvPr>
            <p:ph type="dt" sz="half" idx="10"/>
          </p:nvPr>
        </p:nvSpPr>
        <p:spPr/>
        <p:txBody>
          <a:bodyPr/>
          <a:lstStyle/>
          <a:p>
            <a:fld id="{1D616954-E4D2-5A4F-BDD9-85445CEF796C}" type="datetimeFigureOut">
              <a:rPr lang="en-US" smtClean="0"/>
              <a:t>4/14/22</a:t>
            </a:fld>
            <a:endParaRPr lang="en-US"/>
          </a:p>
        </p:txBody>
      </p:sp>
      <p:sp>
        <p:nvSpPr>
          <p:cNvPr id="4" name="Footer Placeholder 3">
            <a:extLst>
              <a:ext uri="{FF2B5EF4-FFF2-40B4-BE49-F238E27FC236}">
                <a16:creationId xmlns:a16="http://schemas.microsoft.com/office/drawing/2014/main" id="{7712C211-521E-8B42-9E0C-44E65B9C11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9F43C1-04F9-ED47-8DB4-DEE3D828F254}"/>
              </a:ext>
            </a:extLst>
          </p:cNvPr>
          <p:cNvSpPr>
            <a:spLocks noGrp="1"/>
          </p:cNvSpPr>
          <p:nvPr>
            <p:ph type="sldNum" sz="quarter" idx="12"/>
          </p:nvPr>
        </p:nvSpPr>
        <p:spPr/>
        <p:txBody>
          <a:bodyPr/>
          <a:lstStyle/>
          <a:p>
            <a:fld id="{2FDEAF74-2F61-3542-BFB9-29636BCB24EC}" type="slidenum">
              <a:rPr lang="en-US" smtClean="0"/>
              <a:t>‹#›</a:t>
            </a:fld>
            <a:endParaRPr lang="en-US"/>
          </a:p>
        </p:txBody>
      </p:sp>
    </p:spTree>
    <p:extLst>
      <p:ext uri="{BB962C8B-B14F-4D97-AF65-F5344CB8AC3E}">
        <p14:creationId xmlns:p14="http://schemas.microsoft.com/office/powerpoint/2010/main" val="213734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0544F-3459-1E46-940B-0C6EFE5092C2}"/>
              </a:ext>
            </a:extLst>
          </p:cNvPr>
          <p:cNvSpPr>
            <a:spLocks noGrp="1"/>
          </p:cNvSpPr>
          <p:nvPr>
            <p:ph type="dt" sz="half" idx="10"/>
          </p:nvPr>
        </p:nvSpPr>
        <p:spPr/>
        <p:txBody>
          <a:bodyPr/>
          <a:lstStyle/>
          <a:p>
            <a:fld id="{1D616954-E4D2-5A4F-BDD9-85445CEF796C}" type="datetimeFigureOut">
              <a:rPr lang="en-US" smtClean="0"/>
              <a:t>4/14/22</a:t>
            </a:fld>
            <a:endParaRPr lang="en-US"/>
          </a:p>
        </p:txBody>
      </p:sp>
      <p:sp>
        <p:nvSpPr>
          <p:cNvPr id="3" name="Footer Placeholder 2">
            <a:extLst>
              <a:ext uri="{FF2B5EF4-FFF2-40B4-BE49-F238E27FC236}">
                <a16:creationId xmlns:a16="http://schemas.microsoft.com/office/drawing/2014/main" id="{9BB1F440-1617-C34E-83BA-A3DAA612D8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CD7667-2BA1-D44E-9A57-A70168494071}"/>
              </a:ext>
            </a:extLst>
          </p:cNvPr>
          <p:cNvSpPr>
            <a:spLocks noGrp="1"/>
          </p:cNvSpPr>
          <p:nvPr>
            <p:ph type="sldNum" sz="quarter" idx="12"/>
          </p:nvPr>
        </p:nvSpPr>
        <p:spPr/>
        <p:txBody>
          <a:bodyPr/>
          <a:lstStyle/>
          <a:p>
            <a:fld id="{2FDEAF74-2F61-3542-BFB9-29636BCB24EC}" type="slidenum">
              <a:rPr lang="en-US" smtClean="0"/>
              <a:t>‹#›</a:t>
            </a:fld>
            <a:endParaRPr lang="en-US"/>
          </a:p>
        </p:txBody>
      </p:sp>
    </p:spTree>
    <p:extLst>
      <p:ext uri="{BB962C8B-B14F-4D97-AF65-F5344CB8AC3E}">
        <p14:creationId xmlns:p14="http://schemas.microsoft.com/office/powerpoint/2010/main" val="301226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E7A1-A493-3742-98EF-BB32F8C64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E2A713-B4B9-504A-9161-A8888D59C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B19017-30FE-E94E-B29C-A9FAB57C2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B3B3D-8C13-6D43-8264-33ABFC79B3EC}"/>
              </a:ext>
            </a:extLst>
          </p:cNvPr>
          <p:cNvSpPr>
            <a:spLocks noGrp="1"/>
          </p:cNvSpPr>
          <p:nvPr>
            <p:ph type="dt" sz="half" idx="10"/>
          </p:nvPr>
        </p:nvSpPr>
        <p:spPr/>
        <p:txBody>
          <a:bodyPr/>
          <a:lstStyle/>
          <a:p>
            <a:fld id="{1D616954-E4D2-5A4F-BDD9-85445CEF796C}" type="datetimeFigureOut">
              <a:rPr lang="en-US" smtClean="0"/>
              <a:t>4/14/22</a:t>
            </a:fld>
            <a:endParaRPr lang="en-US"/>
          </a:p>
        </p:txBody>
      </p:sp>
      <p:sp>
        <p:nvSpPr>
          <p:cNvPr id="6" name="Footer Placeholder 5">
            <a:extLst>
              <a:ext uri="{FF2B5EF4-FFF2-40B4-BE49-F238E27FC236}">
                <a16:creationId xmlns:a16="http://schemas.microsoft.com/office/drawing/2014/main" id="{ADC925E7-9AC1-024A-8467-E3E55D824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99870-0025-FD4E-B914-9D918716F15B}"/>
              </a:ext>
            </a:extLst>
          </p:cNvPr>
          <p:cNvSpPr>
            <a:spLocks noGrp="1"/>
          </p:cNvSpPr>
          <p:nvPr>
            <p:ph type="sldNum" sz="quarter" idx="12"/>
          </p:nvPr>
        </p:nvSpPr>
        <p:spPr/>
        <p:txBody>
          <a:bodyPr/>
          <a:lstStyle/>
          <a:p>
            <a:fld id="{2FDEAF74-2F61-3542-BFB9-29636BCB24EC}" type="slidenum">
              <a:rPr lang="en-US" smtClean="0"/>
              <a:t>‹#›</a:t>
            </a:fld>
            <a:endParaRPr lang="en-US"/>
          </a:p>
        </p:txBody>
      </p:sp>
    </p:spTree>
    <p:extLst>
      <p:ext uri="{BB962C8B-B14F-4D97-AF65-F5344CB8AC3E}">
        <p14:creationId xmlns:p14="http://schemas.microsoft.com/office/powerpoint/2010/main" val="344317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3D06-8FAF-1B48-A18F-2FC9A6889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108F28-9410-1A45-9D21-BE0A53FFC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734441-116D-A345-8773-7EE25627D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D3B66-72FB-6645-BC4F-CCC849E111E4}"/>
              </a:ext>
            </a:extLst>
          </p:cNvPr>
          <p:cNvSpPr>
            <a:spLocks noGrp="1"/>
          </p:cNvSpPr>
          <p:nvPr>
            <p:ph type="dt" sz="half" idx="10"/>
          </p:nvPr>
        </p:nvSpPr>
        <p:spPr/>
        <p:txBody>
          <a:bodyPr/>
          <a:lstStyle/>
          <a:p>
            <a:fld id="{1D616954-E4D2-5A4F-BDD9-85445CEF796C}" type="datetimeFigureOut">
              <a:rPr lang="en-US" smtClean="0"/>
              <a:t>4/14/22</a:t>
            </a:fld>
            <a:endParaRPr lang="en-US"/>
          </a:p>
        </p:txBody>
      </p:sp>
      <p:sp>
        <p:nvSpPr>
          <p:cNvPr id="6" name="Footer Placeholder 5">
            <a:extLst>
              <a:ext uri="{FF2B5EF4-FFF2-40B4-BE49-F238E27FC236}">
                <a16:creationId xmlns:a16="http://schemas.microsoft.com/office/drawing/2014/main" id="{9B6A2742-D0EC-A84D-B41B-287B40C1C4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27E906-6D47-F746-9F30-70268B0231B0}"/>
              </a:ext>
            </a:extLst>
          </p:cNvPr>
          <p:cNvSpPr>
            <a:spLocks noGrp="1"/>
          </p:cNvSpPr>
          <p:nvPr>
            <p:ph type="sldNum" sz="quarter" idx="12"/>
          </p:nvPr>
        </p:nvSpPr>
        <p:spPr/>
        <p:txBody>
          <a:bodyPr/>
          <a:lstStyle/>
          <a:p>
            <a:fld id="{2FDEAF74-2F61-3542-BFB9-29636BCB24EC}" type="slidenum">
              <a:rPr lang="en-US" smtClean="0"/>
              <a:t>‹#›</a:t>
            </a:fld>
            <a:endParaRPr lang="en-US"/>
          </a:p>
        </p:txBody>
      </p:sp>
    </p:spTree>
    <p:extLst>
      <p:ext uri="{BB962C8B-B14F-4D97-AF65-F5344CB8AC3E}">
        <p14:creationId xmlns:p14="http://schemas.microsoft.com/office/powerpoint/2010/main" val="291951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933402-613C-4A4A-9DE3-A1E9626E2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FBE878-C00A-D345-80FB-F872D1AC3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B16E4-AE2B-734C-9C9E-8CB9E571E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16954-E4D2-5A4F-BDD9-85445CEF796C}" type="datetimeFigureOut">
              <a:rPr lang="en-US" smtClean="0"/>
              <a:t>4/14/22</a:t>
            </a:fld>
            <a:endParaRPr lang="en-US"/>
          </a:p>
        </p:txBody>
      </p:sp>
      <p:sp>
        <p:nvSpPr>
          <p:cNvPr id="5" name="Footer Placeholder 4">
            <a:extLst>
              <a:ext uri="{FF2B5EF4-FFF2-40B4-BE49-F238E27FC236}">
                <a16:creationId xmlns:a16="http://schemas.microsoft.com/office/drawing/2014/main" id="{69003901-DAAE-9C49-83C7-7381A70B2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EC72AA-4E5C-244B-84D5-3F2927B5B3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EAF74-2F61-3542-BFB9-29636BCB24EC}" type="slidenum">
              <a:rPr lang="en-US" smtClean="0"/>
              <a:t>‹#›</a:t>
            </a:fld>
            <a:endParaRPr lang="en-US"/>
          </a:p>
        </p:txBody>
      </p:sp>
    </p:spTree>
    <p:extLst>
      <p:ext uri="{BB962C8B-B14F-4D97-AF65-F5344CB8AC3E}">
        <p14:creationId xmlns:p14="http://schemas.microsoft.com/office/powerpoint/2010/main" val="2038001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6DE5-83F8-3C4B-B6A3-6887AAFD0E08}"/>
              </a:ext>
            </a:extLst>
          </p:cNvPr>
          <p:cNvSpPr>
            <a:spLocks noGrp="1"/>
          </p:cNvSpPr>
          <p:nvPr>
            <p:ph type="ctrTitle"/>
          </p:nvPr>
        </p:nvSpPr>
        <p:spPr>
          <a:xfrm>
            <a:off x="1524000" y="1309067"/>
            <a:ext cx="9144000" cy="1975077"/>
          </a:xfrm>
        </p:spPr>
        <p:txBody>
          <a:bodyPr/>
          <a:lstStyle/>
          <a:p>
            <a:pPr algn="l"/>
            <a:r>
              <a:rPr lang="en-US" dirty="0">
                <a:solidFill>
                  <a:schemeClr val="bg1"/>
                </a:solidFill>
                <a:latin typeface="Meta Pro" panose="02000503040000020004" pitchFamily="2" charset="0"/>
              </a:rPr>
              <a:t>Caffeine for the treatment of apnea of prematurity</a:t>
            </a:r>
          </a:p>
        </p:txBody>
      </p:sp>
      <p:cxnSp>
        <p:nvCxnSpPr>
          <p:cNvPr id="7" name="Straight Connector 6">
            <a:extLst>
              <a:ext uri="{FF2B5EF4-FFF2-40B4-BE49-F238E27FC236}">
                <a16:creationId xmlns:a16="http://schemas.microsoft.com/office/drawing/2014/main" id="{95EEF9DA-3888-294A-AC8C-D4AAE9520F0F}"/>
              </a:ext>
            </a:extLst>
          </p:cNvPr>
          <p:cNvCxnSpPr>
            <a:cxnSpLocks/>
          </p:cNvCxnSpPr>
          <p:nvPr/>
        </p:nvCxnSpPr>
        <p:spPr>
          <a:xfrm flipV="1">
            <a:off x="989556" y="2067339"/>
            <a:ext cx="0" cy="479066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0F4969CE-C60F-A447-8CE8-74F552EC24A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150" b="39600" l="40450" r="60350">
                        <a14:foregroundMark x1="40750" y1="39650" x2="40750" y2="39650"/>
                        <a14:foregroundMark x1="41100" y1="38700" x2="41100" y2="38700"/>
                        <a14:foregroundMark x1="54800" y1="8050" x2="54800" y2="8050"/>
                        <a14:foregroundMark x1="57400" y1="9800" x2="56750" y2="10850"/>
                        <a14:foregroundMark x1="55800" y1="8700" x2="55250" y2="9500"/>
                        <a14:backgroundMark x1="54800" y1="6200" x2="54800" y2="6200"/>
                        <a14:backgroundMark x1="54600" y1="6650" x2="54600" y2="6650"/>
                        <a14:backgroundMark x1="54600" y1="6150" x2="54800" y2="6650"/>
                        <a14:backgroundMark x1="54900" y1="5850" x2="54900" y2="7000"/>
                        <a14:backgroundMark x1="55350" y1="5400" x2="55350" y2="6500"/>
                      </a14:backgroundRemoval>
                    </a14:imgEffect>
                  </a14:imgLayer>
                </a14:imgProps>
              </a:ext>
            </a:extLst>
          </a:blip>
          <a:srcRect l="38006" t="2922" r="37154" b="58173"/>
          <a:stretch/>
        </p:blipFill>
        <p:spPr>
          <a:xfrm>
            <a:off x="5244233" y="3573856"/>
            <a:ext cx="1703534" cy="2668044"/>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308B3117-7C13-8C48-AE13-0D0B3A3E7039}"/>
              </a:ext>
            </a:extLst>
          </p:cNvPr>
          <p:cNvPicPr>
            <a:picLocks noChangeAspect="1"/>
          </p:cNvPicPr>
          <p:nvPr/>
        </p:nvPicPr>
        <p:blipFill>
          <a:blip r:embed="rId4"/>
          <a:stretch>
            <a:fillRect/>
          </a:stretch>
        </p:blipFill>
        <p:spPr>
          <a:xfrm>
            <a:off x="10220739" y="6107916"/>
            <a:ext cx="1835426" cy="451910"/>
          </a:xfrm>
          <a:prstGeom prst="rect">
            <a:avLst/>
          </a:prstGeom>
        </p:spPr>
      </p:pic>
    </p:spTree>
    <p:extLst>
      <p:ext uri="{BB962C8B-B14F-4D97-AF65-F5344CB8AC3E}">
        <p14:creationId xmlns:p14="http://schemas.microsoft.com/office/powerpoint/2010/main" val="56974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9" name="Rectangle 8">
            <a:extLst>
              <a:ext uri="{FF2B5EF4-FFF2-40B4-BE49-F238E27FC236}">
                <a16:creationId xmlns:a16="http://schemas.microsoft.com/office/drawing/2014/main" id="{14F0BA36-8D16-CC48-8219-E04BDBFF5A5B}"/>
              </a:ext>
            </a:extLst>
          </p:cNvPr>
          <p:cNvSpPr/>
          <p:nvPr/>
        </p:nvSpPr>
        <p:spPr>
          <a:xfrm>
            <a:off x="57152" y="6485939"/>
            <a:ext cx="6096000" cy="307777"/>
          </a:xfrm>
          <a:prstGeom prst="rect">
            <a:avLst/>
          </a:prstGeom>
        </p:spPr>
        <p:txBody>
          <a:bodyPr>
            <a:spAutoFit/>
          </a:bodyPr>
          <a:lstStyle/>
          <a:p>
            <a:r>
              <a:rPr lang="en-US" sz="1400" i="1" dirty="0">
                <a:solidFill>
                  <a:schemeClr val="bg1"/>
                </a:solidFill>
              </a:rPr>
              <a:t>Aranda et al. 1977</a:t>
            </a:r>
          </a:p>
        </p:txBody>
      </p:sp>
      <p:pic>
        <p:nvPicPr>
          <p:cNvPr id="4" name="Picture 3" descr="Text, letter&#10;&#10;Description automatically generated">
            <a:extLst>
              <a:ext uri="{FF2B5EF4-FFF2-40B4-BE49-F238E27FC236}">
                <a16:creationId xmlns:a16="http://schemas.microsoft.com/office/drawing/2014/main" id="{9D343E35-B852-FC4F-93A3-64A431D96AE2}"/>
              </a:ext>
            </a:extLst>
          </p:cNvPr>
          <p:cNvPicPr>
            <a:picLocks noChangeAspect="1"/>
          </p:cNvPicPr>
          <p:nvPr/>
        </p:nvPicPr>
        <p:blipFill>
          <a:blip r:embed="rId4"/>
          <a:stretch>
            <a:fillRect/>
          </a:stretch>
        </p:blipFill>
        <p:spPr>
          <a:xfrm>
            <a:off x="3383756" y="1448865"/>
            <a:ext cx="5424488" cy="3960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014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9" name="Rectangle 8">
            <a:extLst>
              <a:ext uri="{FF2B5EF4-FFF2-40B4-BE49-F238E27FC236}">
                <a16:creationId xmlns:a16="http://schemas.microsoft.com/office/drawing/2014/main" id="{14F0BA36-8D16-CC48-8219-E04BDBFF5A5B}"/>
              </a:ext>
            </a:extLst>
          </p:cNvPr>
          <p:cNvSpPr/>
          <p:nvPr/>
        </p:nvSpPr>
        <p:spPr>
          <a:xfrm>
            <a:off x="57152" y="6485939"/>
            <a:ext cx="6096000" cy="307777"/>
          </a:xfrm>
          <a:prstGeom prst="rect">
            <a:avLst/>
          </a:prstGeom>
        </p:spPr>
        <p:txBody>
          <a:bodyPr>
            <a:spAutoFit/>
          </a:bodyPr>
          <a:lstStyle/>
          <a:p>
            <a:r>
              <a:rPr lang="en-US" sz="1400" i="1" dirty="0">
                <a:solidFill>
                  <a:schemeClr val="bg1"/>
                </a:solidFill>
              </a:rPr>
              <a:t>Aranda et al. 1977</a:t>
            </a:r>
          </a:p>
        </p:txBody>
      </p:sp>
      <p:pic>
        <p:nvPicPr>
          <p:cNvPr id="4" name="Picture 3" descr="Text, letter&#10;&#10;Description automatically generated">
            <a:extLst>
              <a:ext uri="{FF2B5EF4-FFF2-40B4-BE49-F238E27FC236}">
                <a16:creationId xmlns:a16="http://schemas.microsoft.com/office/drawing/2014/main" id="{9D343E35-B852-FC4F-93A3-64A431D96AE2}"/>
              </a:ext>
            </a:extLst>
          </p:cNvPr>
          <p:cNvPicPr>
            <a:picLocks noChangeAspect="1"/>
          </p:cNvPicPr>
          <p:nvPr/>
        </p:nvPicPr>
        <p:blipFill>
          <a:blip r:embed="rId4"/>
          <a:stretch>
            <a:fillRect/>
          </a:stretch>
        </p:blipFill>
        <p:spPr>
          <a:xfrm>
            <a:off x="3383756" y="1448865"/>
            <a:ext cx="5424488" cy="3960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5126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9" name="Rectangle 8">
            <a:extLst>
              <a:ext uri="{FF2B5EF4-FFF2-40B4-BE49-F238E27FC236}">
                <a16:creationId xmlns:a16="http://schemas.microsoft.com/office/drawing/2014/main" id="{14F0BA36-8D16-CC48-8219-E04BDBFF5A5B}"/>
              </a:ext>
            </a:extLst>
          </p:cNvPr>
          <p:cNvSpPr/>
          <p:nvPr/>
        </p:nvSpPr>
        <p:spPr>
          <a:xfrm>
            <a:off x="57152" y="6485939"/>
            <a:ext cx="6096000" cy="307777"/>
          </a:xfrm>
          <a:prstGeom prst="rect">
            <a:avLst/>
          </a:prstGeom>
        </p:spPr>
        <p:txBody>
          <a:bodyPr>
            <a:spAutoFit/>
          </a:bodyPr>
          <a:lstStyle/>
          <a:p>
            <a:r>
              <a:rPr lang="en-US" sz="1400" i="1" dirty="0">
                <a:solidFill>
                  <a:schemeClr val="bg1"/>
                </a:solidFill>
              </a:rPr>
              <a:t>Aranda et al. 1977</a:t>
            </a:r>
          </a:p>
        </p:txBody>
      </p:sp>
      <p:pic>
        <p:nvPicPr>
          <p:cNvPr id="3" name="Picture 2" descr="Diagram, engineering drawing&#10;&#10;Description automatically generated">
            <a:extLst>
              <a:ext uri="{FF2B5EF4-FFF2-40B4-BE49-F238E27FC236}">
                <a16:creationId xmlns:a16="http://schemas.microsoft.com/office/drawing/2014/main" id="{C3B7943C-E2B8-D443-B7E0-0ED47A78DA1B}"/>
              </a:ext>
            </a:extLst>
          </p:cNvPr>
          <p:cNvPicPr>
            <a:picLocks noChangeAspect="1"/>
          </p:cNvPicPr>
          <p:nvPr/>
        </p:nvPicPr>
        <p:blipFill>
          <a:blip r:embed="rId4"/>
          <a:stretch>
            <a:fillRect/>
          </a:stretch>
        </p:blipFill>
        <p:spPr>
          <a:xfrm>
            <a:off x="3105152" y="1251942"/>
            <a:ext cx="5805488" cy="4354116"/>
          </a:xfrm>
          <a:prstGeom prst="rect">
            <a:avLst/>
          </a:prstGeom>
        </p:spPr>
      </p:pic>
    </p:spTree>
    <p:extLst>
      <p:ext uri="{BB962C8B-B14F-4D97-AF65-F5344CB8AC3E}">
        <p14:creationId xmlns:p14="http://schemas.microsoft.com/office/powerpoint/2010/main" val="409045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9" name="Rectangle 8">
            <a:extLst>
              <a:ext uri="{FF2B5EF4-FFF2-40B4-BE49-F238E27FC236}">
                <a16:creationId xmlns:a16="http://schemas.microsoft.com/office/drawing/2014/main" id="{14F0BA36-8D16-CC48-8219-E04BDBFF5A5B}"/>
              </a:ext>
            </a:extLst>
          </p:cNvPr>
          <p:cNvSpPr/>
          <p:nvPr/>
        </p:nvSpPr>
        <p:spPr>
          <a:xfrm>
            <a:off x="57152" y="6485939"/>
            <a:ext cx="6096000" cy="307777"/>
          </a:xfrm>
          <a:prstGeom prst="rect">
            <a:avLst/>
          </a:prstGeom>
        </p:spPr>
        <p:txBody>
          <a:bodyPr>
            <a:spAutoFit/>
          </a:bodyPr>
          <a:lstStyle/>
          <a:p>
            <a:r>
              <a:rPr lang="en-US" sz="1400" i="1" dirty="0">
                <a:solidFill>
                  <a:schemeClr val="bg1"/>
                </a:solidFill>
              </a:rPr>
              <a:t>Aranda et al. 1977</a:t>
            </a:r>
          </a:p>
        </p:txBody>
      </p:sp>
      <p:pic>
        <p:nvPicPr>
          <p:cNvPr id="4" name="Picture 3" descr="Diagram&#10;&#10;Description automatically generated">
            <a:extLst>
              <a:ext uri="{FF2B5EF4-FFF2-40B4-BE49-F238E27FC236}">
                <a16:creationId xmlns:a16="http://schemas.microsoft.com/office/drawing/2014/main" id="{CB2FBC61-58FC-9F41-A3D8-E8ADEE8D4D66}"/>
              </a:ext>
            </a:extLst>
          </p:cNvPr>
          <p:cNvPicPr>
            <a:picLocks noChangeAspect="1"/>
          </p:cNvPicPr>
          <p:nvPr/>
        </p:nvPicPr>
        <p:blipFill>
          <a:blip r:embed="rId4"/>
          <a:stretch>
            <a:fillRect/>
          </a:stretch>
        </p:blipFill>
        <p:spPr>
          <a:xfrm>
            <a:off x="4389030" y="821531"/>
            <a:ext cx="3413939" cy="5214937"/>
          </a:xfrm>
          <a:prstGeom prst="rect">
            <a:avLst/>
          </a:prstGeom>
        </p:spPr>
      </p:pic>
    </p:spTree>
    <p:extLst>
      <p:ext uri="{BB962C8B-B14F-4D97-AF65-F5344CB8AC3E}">
        <p14:creationId xmlns:p14="http://schemas.microsoft.com/office/powerpoint/2010/main" val="339751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FCF097-0842-7B49-8BBD-EA7FD33BEC45}"/>
              </a:ext>
            </a:extLst>
          </p:cNvPr>
          <p:cNvSpPr>
            <a:spLocks noGrp="1"/>
          </p:cNvSpPr>
          <p:nvPr>
            <p:ph idx="1"/>
          </p:nvPr>
        </p:nvSpPr>
        <p:spPr>
          <a:xfrm>
            <a:off x="1195388" y="2468563"/>
            <a:ext cx="10515600" cy="1460500"/>
          </a:xfrm>
        </p:spPr>
        <p:txBody>
          <a:bodyPr>
            <a:normAutofit/>
          </a:bodyPr>
          <a:lstStyle/>
          <a:p>
            <a:pPr marL="0" indent="0">
              <a:lnSpc>
                <a:spcPct val="150000"/>
              </a:lnSpc>
              <a:buNone/>
            </a:pPr>
            <a:r>
              <a:rPr lang="en-US" dirty="0">
                <a:solidFill>
                  <a:schemeClr val="bg1"/>
                </a:solidFill>
                <a:latin typeface="SF Pro Text" pitchFamily="2" charset="0"/>
                <a:ea typeface="SF Pro Text" pitchFamily="2" charset="0"/>
                <a:cs typeface="SF Pro Text" pitchFamily="2" charset="0"/>
              </a:rPr>
              <a:t>Caffeine soon became favored by clinicians thanks to a reduced side effect profile compared to theophylline.</a:t>
            </a:r>
          </a:p>
        </p:txBody>
      </p:sp>
      <p:cxnSp>
        <p:nvCxnSpPr>
          <p:cNvPr id="4" name="Straight Connector 3">
            <a:extLst>
              <a:ext uri="{FF2B5EF4-FFF2-40B4-BE49-F238E27FC236}">
                <a16:creationId xmlns:a16="http://schemas.microsoft.com/office/drawing/2014/main" id="{35889F98-2E87-8343-9F4F-8110B0B9D9D1}"/>
              </a:ext>
            </a:extLst>
          </p:cNvPr>
          <p:cNvCxnSpPr>
            <a:cxnSpLocks/>
          </p:cNvCxnSpPr>
          <p:nvPr/>
        </p:nvCxnSpPr>
        <p:spPr>
          <a:xfrm flipV="1">
            <a:off x="989556" y="3757613"/>
            <a:ext cx="0" cy="310038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Tree>
    <p:extLst>
      <p:ext uri="{BB962C8B-B14F-4D97-AF65-F5344CB8AC3E}">
        <p14:creationId xmlns:p14="http://schemas.microsoft.com/office/powerpoint/2010/main" val="775367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FCF097-0842-7B49-8BBD-EA7FD33BEC45}"/>
              </a:ext>
            </a:extLst>
          </p:cNvPr>
          <p:cNvSpPr>
            <a:spLocks noGrp="1"/>
          </p:cNvSpPr>
          <p:nvPr>
            <p:ph idx="1"/>
          </p:nvPr>
        </p:nvSpPr>
        <p:spPr>
          <a:xfrm>
            <a:off x="1195388" y="2468563"/>
            <a:ext cx="10515600" cy="1460500"/>
          </a:xfrm>
        </p:spPr>
        <p:txBody>
          <a:bodyPr>
            <a:normAutofit/>
          </a:bodyPr>
          <a:lstStyle/>
          <a:p>
            <a:pPr marL="0" indent="0">
              <a:lnSpc>
                <a:spcPct val="150000"/>
              </a:lnSpc>
              <a:buNone/>
            </a:pPr>
            <a:r>
              <a:rPr lang="en-US" dirty="0">
                <a:solidFill>
                  <a:schemeClr val="bg1"/>
                </a:solidFill>
                <a:latin typeface="SF Pro Text" pitchFamily="2" charset="0"/>
                <a:ea typeface="SF Pro Text" pitchFamily="2" charset="0"/>
                <a:cs typeface="SF Pro Text" pitchFamily="2" charset="0"/>
              </a:rPr>
              <a:t>A large trial studying the long term effects of caffeine in preterm infants was missing…</a:t>
            </a:r>
          </a:p>
        </p:txBody>
      </p:sp>
      <p:cxnSp>
        <p:nvCxnSpPr>
          <p:cNvPr id="4" name="Straight Connector 3">
            <a:extLst>
              <a:ext uri="{FF2B5EF4-FFF2-40B4-BE49-F238E27FC236}">
                <a16:creationId xmlns:a16="http://schemas.microsoft.com/office/drawing/2014/main" id="{35889F98-2E87-8343-9F4F-8110B0B9D9D1}"/>
              </a:ext>
            </a:extLst>
          </p:cNvPr>
          <p:cNvCxnSpPr>
            <a:cxnSpLocks/>
          </p:cNvCxnSpPr>
          <p:nvPr/>
        </p:nvCxnSpPr>
        <p:spPr>
          <a:xfrm flipV="1">
            <a:off x="989556" y="3757613"/>
            <a:ext cx="0" cy="310038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Tree>
    <p:extLst>
      <p:ext uri="{BB962C8B-B14F-4D97-AF65-F5344CB8AC3E}">
        <p14:creationId xmlns:p14="http://schemas.microsoft.com/office/powerpoint/2010/main" val="1453968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9" name="Rectangle 8">
            <a:extLst>
              <a:ext uri="{FF2B5EF4-FFF2-40B4-BE49-F238E27FC236}">
                <a16:creationId xmlns:a16="http://schemas.microsoft.com/office/drawing/2014/main" id="{14F0BA36-8D16-CC48-8219-E04BDBFF5A5B}"/>
              </a:ext>
            </a:extLst>
          </p:cNvPr>
          <p:cNvSpPr/>
          <p:nvPr/>
        </p:nvSpPr>
        <p:spPr>
          <a:xfrm>
            <a:off x="0" y="6485939"/>
            <a:ext cx="6096000" cy="307777"/>
          </a:xfrm>
          <a:prstGeom prst="rect">
            <a:avLst/>
          </a:prstGeom>
        </p:spPr>
        <p:txBody>
          <a:bodyPr>
            <a:spAutoFit/>
          </a:bodyPr>
          <a:lstStyle/>
          <a:p>
            <a:r>
              <a:rPr lang="en-US" sz="1400" i="1" dirty="0">
                <a:solidFill>
                  <a:schemeClr val="bg1"/>
                </a:solidFill>
              </a:rPr>
              <a:t>Schmidt et al. 2006</a:t>
            </a:r>
          </a:p>
        </p:txBody>
      </p:sp>
      <p:pic>
        <p:nvPicPr>
          <p:cNvPr id="4" name="Picture 3" descr="Graphical user interface, text, application, email&#10;&#10;Description automatically generated">
            <a:extLst>
              <a:ext uri="{FF2B5EF4-FFF2-40B4-BE49-F238E27FC236}">
                <a16:creationId xmlns:a16="http://schemas.microsoft.com/office/drawing/2014/main" id="{5897D0CD-1708-4143-9F7F-F9F916591A01}"/>
              </a:ext>
            </a:extLst>
          </p:cNvPr>
          <p:cNvPicPr>
            <a:picLocks noChangeAspect="1"/>
          </p:cNvPicPr>
          <p:nvPr/>
        </p:nvPicPr>
        <p:blipFill>
          <a:blip r:embed="rId4"/>
          <a:stretch>
            <a:fillRect/>
          </a:stretch>
        </p:blipFill>
        <p:spPr>
          <a:xfrm>
            <a:off x="2349500" y="1739900"/>
            <a:ext cx="7493000" cy="3949700"/>
          </a:xfrm>
          <a:prstGeom prst="rect">
            <a:avLst/>
          </a:prstGeom>
        </p:spPr>
      </p:pic>
    </p:spTree>
    <p:extLst>
      <p:ext uri="{BB962C8B-B14F-4D97-AF65-F5344CB8AC3E}">
        <p14:creationId xmlns:p14="http://schemas.microsoft.com/office/powerpoint/2010/main" val="209329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9" name="Rectangle 8">
            <a:extLst>
              <a:ext uri="{FF2B5EF4-FFF2-40B4-BE49-F238E27FC236}">
                <a16:creationId xmlns:a16="http://schemas.microsoft.com/office/drawing/2014/main" id="{14F0BA36-8D16-CC48-8219-E04BDBFF5A5B}"/>
              </a:ext>
            </a:extLst>
          </p:cNvPr>
          <p:cNvSpPr/>
          <p:nvPr/>
        </p:nvSpPr>
        <p:spPr>
          <a:xfrm>
            <a:off x="0" y="6485939"/>
            <a:ext cx="6096000" cy="307777"/>
          </a:xfrm>
          <a:prstGeom prst="rect">
            <a:avLst/>
          </a:prstGeom>
        </p:spPr>
        <p:txBody>
          <a:bodyPr>
            <a:spAutoFit/>
          </a:bodyPr>
          <a:lstStyle/>
          <a:p>
            <a:r>
              <a:rPr lang="en-US" sz="1400" i="1" dirty="0">
                <a:solidFill>
                  <a:schemeClr val="bg1"/>
                </a:solidFill>
              </a:rPr>
              <a:t>Schmidt et al. 2006</a:t>
            </a:r>
          </a:p>
        </p:txBody>
      </p:sp>
      <p:pic>
        <p:nvPicPr>
          <p:cNvPr id="3" name="Picture 2" descr="Table&#10;&#10;Description automatically generated">
            <a:extLst>
              <a:ext uri="{FF2B5EF4-FFF2-40B4-BE49-F238E27FC236}">
                <a16:creationId xmlns:a16="http://schemas.microsoft.com/office/drawing/2014/main" id="{A3C1FDF6-90AA-E941-A37B-776DA567EB0C}"/>
              </a:ext>
            </a:extLst>
          </p:cNvPr>
          <p:cNvPicPr>
            <a:picLocks noChangeAspect="1"/>
          </p:cNvPicPr>
          <p:nvPr/>
        </p:nvPicPr>
        <p:blipFill>
          <a:blip r:embed="rId4"/>
          <a:stretch>
            <a:fillRect/>
          </a:stretch>
        </p:blipFill>
        <p:spPr>
          <a:xfrm>
            <a:off x="814386" y="1710932"/>
            <a:ext cx="10563225" cy="2977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CB927481-F89B-AA49-BB7E-253898FABF7D}"/>
              </a:ext>
            </a:extLst>
          </p:cNvPr>
          <p:cNvSpPr/>
          <p:nvPr/>
        </p:nvSpPr>
        <p:spPr>
          <a:xfrm>
            <a:off x="914401" y="2943224"/>
            <a:ext cx="10463210" cy="371475"/>
          </a:xfrm>
          <a:prstGeom prst="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26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9" name="Rectangle 8">
            <a:extLst>
              <a:ext uri="{FF2B5EF4-FFF2-40B4-BE49-F238E27FC236}">
                <a16:creationId xmlns:a16="http://schemas.microsoft.com/office/drawing/2014/main" id="{14F0BA36-8D16-CC48-8219-E04BDBFF5A5B}"/>
              </a:ext>
            </a:extLst>
          </p:cNvPr>
          <p:cNvSpPr/>
          <p:nvPr/>
        </p:nvSpPr>
        <p:spPr>
          <a:xfrm>
            <a:off x="0" y="6485939"/>
            <a:ext cx="6096000" cy="307777"/>
          </a:xfrm>
          <a:prstGeom prst="rect">
            <a:avLst/>
          </a:prstGeom>
        </p:spPr>
        <p:txBody>
          <a:bodyPr>
            <a:spAutoFit/>
          </a:bodyPr>
          <a:lstStyle/>
          <a:p>
            <a:r>
              <a:rPr lang="en-US" sz="1400" i="1" dirty="0">
                <a:solidFill>
                  <a:schemeClr val="bg1"/>
                </a:solidFill>
              </a:rPr>
              <a:t>Schmidt et al. 2007</a:t>
            </a:r>
          </a:p>
        </p:txBody>
      </p:sp>
      <p:pic>
        <p:nvPicPr>
          <p:cNvPr id="5" name="Picture 4" descr="Table&#10;&#10;Description automatically generated">
            <a:extLst>
              <a:ext uri="{FF2B5EF4-FFF2-40B4-BE49-F238E27FC236}">
                <a16:creationId xmlns:a16="http://schemas.microsoft.com/office/drawing/2014/main" id="{9DA6229E-21C3-CD45-B582-E80EC678CF4F}"/>
              </a:ext>
            </a:extLst>
          </p:cNvPr>
          <p:cNvPicPr>
            <a:picLocks noChangeAspect="1"/>
          </p:cNvPicPr>
          <p:nvPr/>
        </p:nvPicPr>
        <p:blipFill>
          <a:blip r:embed="rId4"/>
          <a:stretch>
            <a:fillRect/>
          </a:stretch>
        </p:blipFill>
        <p:spPr>
          <a:xfrm>
            <a:off x="850105" y="1402086"/>
            <a:ext cx="10491787" cy="4053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B6BADB66-977F-FD4E-ADDB-7697F9D4E476}"/>
              </a:ext>
            </a:extLst>
          </p:cNvPr>
          <p:cNvSpPr/>
          <p:nvPr/>
        </p:nvSpPr>
        <p:spPr>
          <a:xfrm>
            <a:off x="878682" y="3157533"/>
            <a:ext cx="10463210" cy="371475"/>
          </a:xfrm>
          <a:prstGeom prst="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011607-025F-3F4C-9ED8-86E645DE7EA7}"/>
              </a:ext>
            </a:extLst>
          </p:cNvPr>
          <p:cNvSpPr/>
          <p:nvPr/>
        </p:nvSpPr>
        <p:spPr>
          <a:xfrm>
            <a:off x="859626" y="4138147"/>
            <a:ext cx="10463210" cy="600543"/>
          </a:xfrm>
          <a:prstGeom prst="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50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9" name="Rectangle 8">
            <a:extLst>
              <a:ext uri="{FF2B5EF4-FFF2-40B4-BE49-F238E27FC236}">
                <a16:creationId xmlns:a16="http://schemas.microsoft.com/office/drawing/2014/main" id="{14F0BA36-8D16-CC48-8219-E04BDBFF5A5B}"/>
              </a:ext>
            </a:extLst>
          </p:cNvPr>
          <p:cNvSpPr/>
          <p:nvPr/>
        </p:nvSpPr>
        <p:spPr>
          <a:xfrm>
            <a:off x="0" y="6485939"/>
            <a:ext cx="6096000" cy="307777"/>
          </a:xfrm>
          <a:prstGeom prst="rect">
            <a:avLst/>
          </a:prstGeom>
        </p:spPr>
        <p:txBody>
          <a:bodyPr>
            <a:spAutoFit/>
          </a:bodyPr>
          <a:lstStyle/>
          <a:p>
            <a:r>
              <a:rPr lang="en-US" sz="1400" i="1" dirty="0">
                <a:solidFill>
                  <a:schemeClr val="bg1"/>
                </a:solidFill>
              </a:rPr>
              <a:t>Schmidt et al. 2011</a:t>
            </a:r>
          </a:p>
        </p:txBody>
      </p:sp>
      <p:pic>
        <p:nvPicPr>
          <p:cNvPr id="7" name="Picture 6" descr="A screenshot of a computer&#10;&#10;Description automatically generated with medium confidence">
            <a:extLst>
              <a:ext uri="{FF2B5EF4-FFF2-40B4-BE49-F238E27FC236}">
                <a16:creationId xmlns:a16="http://schemas.microsoft.com/office/drawing/2014/main" id="{6DBC7A6A-60C4-7C4A-98C4-126525032A96}"/>
              </a:ext>
            </a:extLst>
          </p:cNvPr>
          <p:cNvPicPr>
            <a:picLocks noChangeAspect="1"/>
          </p:cNvPicPr>
          <p:nvPr/>
        </p:nvPicPr>
        <p:blipFill>
          <a:blip r:embed="rId4"/>
          <a:stretch>
            <a:fillRect/>
          </a:stretch>
        </p:blipFill>
        <p:spPr>
          <a:xfrm>
            <a:off x="3836448" y="1091173"/>
            <a:ext cx="4519103" cy="4675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076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EE76-5062-7747-B43D-81A09060B84A}"/>
              </a:ext>
            </a:extLst>
          </p:cNvPr>
          <p:cNvSpPr>
            <a:spLocks noGrp="1"/>
          </p:cNvSpPr>
          <p:nvPr>
            <p:ph type="title"/>
          </p:nvPr>
        </p:nvSpPr>
        <p:spPr/>
        <p:txBody>
          <a:bodyPr/>
          <a:lstStyle/>
          <a:p>
            <a:r>
              <a:rPr lang="en-US" dirty="0">
                <a:solidFill>
                  <a:schemeClr val="accent4">
                    <a:lumMod val="60000"/>
                    <a:lumOff val="40000"/>
                  </a:schemeClr>
                </a:solidFill>
              </a:rPr>
              <a:t>Outline</a:t>
            </a:r>
          </a:p>
        </p:txBody>
      </p:sp>
      <p:sp>
        <p:nvSpPr>
          <p:cNvPr id="3" name="Content Placeholder 2">
            <a:extLst>
              <a:ext uri="{FF2B5EF4-FFF2-40B4-BE49-F238E27FC236}">
                <a16:creationId xmlns:a16="http://schemas.microsoft.com/office/drawing/2014/main" id="{0F547428-ED80-FA48-A0A2-56BF145EF534}"/>
              </a:ext>
            </a:extLst>
          </p:cNvPr>
          <p:cNvSpPr>
            <a:spLocks noGrp="1"/>
          </p:cNvSpPr>
          <p:nvPr>
            <p:ph idx="1"/>
          </p:nvPr>
        </p:nvSpPr>
        <p:spPr/>
        <p:txBody>
          <a:bodyPr/>
          <a:lstStyle/>
          <a:p>
            <a:r>
              <a:rPr lang="en-US" dirty="0">
                <a:solidFill>
                  <a:schemeClr val="bg1"/>
                </a:solidFill>
              </a:rPr>
              <a:t>History of caffeine</a:t>
            </a:r>
          </a:p>
          <a:p>
            <a:r>
              <a:rPr lang="en-US" dirty="0">
                <a:solidFill>
                  <a:schemeClr val="bg1"/>
                </a:solidFill>
              </a:rPr>
              <a:t>First uses of methylxanthines for apnea of prematurity</a:t>
            </a:r>
          </a:p>
          <a:p>
            <a:r>
              <a:rPr lang="en-US" dirty="0">
                <a:solidFill>
                  <a:schemeClr val="bg1"/>
                </a:solidFill>
              </a:rPr>
              <a:t>The CAP trial</a:t>
            </a:r>
          </a:p>
          <a:p>
            <a:r>
              <a:rPr lang="en-US" dirty="0">
                <a:solidFill>
                  <a:schemeClr val="bg1"/>
                </a:solidFill>
              </a:rPr>
              <a:t>Physiology of breathing/apnea in prematurity</a:t>
            </a:r>
          </a:p>
          <a:p>
            <a:r>
              <a:rPr lang="en-US" dirty="0">
                <a:solidFill>
                  <a:schemeClr val="bg1"/>
                </a:solidFill>
              </a:rPr>
              <a:t>Mechanism of action of caffeine</a:t>
            </a:r>
          </a:p>
          <a:p>
            <a:r>
              <a:rPr lang="en-US" dirty="0">
                <a:solidFill>
                  <a:schemeClr val="bg1"/>
                </a:solidFill>
              </a:rPr>
              <a:t>Caffeine pharmacokinetics</a:t>
            </a:r>
          </a:p>
          <a:p>
            <a:r>
              <a:rPr lang="en-US" dirty="0">
                <a:solidFill>
                  <a:schemeClr val="bg1"/>
                </a:solidFill>
              </a:rPr>
              <a:t>Summary</a:t>
            </a:r>
          </a:p>
        </p:txBody>
      </p:sp>
      <p:pic>
        <p:nvPicPr>
          <p:cNvPr id="4" name="Picture 3" descr="A picture containing text, clipart&#10;&#10;Description automatically generated">
            <a:extLst>
              <a:ext uri="{FF2B5EF4-FFF2-40B4-BE49-F238E27FC236}">
                <a16:creationId xmlns:a16="http://schemas.microsoft.com/office/drawing/2014/main" id="{F3A0C2DC-6A2E-0244-AA0C-9525C2E47FA3}"/>
              </a:ext>
            </a:extLst>
          </p:cNvPr>
          <p:cNvPicPr>
            <a:picLocks noChangeAspect="1"/>
          </p:cNvPicPr>
          <p:nvPr/>
        </p:nvPicPr>
        <p:blipFill>
          <a:blip r:embed="rId2"/>
          <a:stretch>
            <a:fillRect/>
          </a:stretch>
        </p:blipFill>
        <p:spPr>
          <a:xfrm>
            <a:off x="10220739" y="6107916"/>
            <a:ext cx="1835426" cy="451910"/>
          </a:xfrm>
          <a:prstGeom prst="rect">
            <a:avLst/>
          </a:prstGeom>
        </p:spPr>
      </p:pic>
    </p:spTree>
    <p:extLst>
      <p:ext uri="{BB962C8B-B14F-4D97-AF65-F5344CB8AC3E}">
        <p14:creationId xmlns:p14="http://schemas.microsoft.com/office/powerpoint/2010/main" val="397115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9" name="Rectangle 8">
            <a:extLst>
              <a:ext uri="{FF2B5EF4-FFF2-40B4-BE49-F238E27FC236}">
                <a16:creationId xmlns:a16="http://schemas.microsoft.com/office/drawing/2014/main" id="{14F0BA36-8D16-CC48-8219-E04BDBFF5A5B}"/>
              </a:ext>
            </a:extLst>
          </p:cNvPr>
          <p:cNvSpPr/>
          <p:nvPr/>
        </p:nvSpPr>
        <p:spPr>
          <a:xfrm>
            <a:off x="0" y="6485939"/>
            <a:ext cx="6096000" cy="307777"/>
          </a:xfrm>
          <a:prstGeom prst="rect">
            <a:avLst/>
          </a:prstGeom>
        </p:spPr>
        <p:txBody>
          <a:bodyPr>
            <a:spAutoFit/>
          </a:bodyPr>
          <a:lstStyle/>
          <a:p>
            <a:r>
              <a:rPr lang="en-US" sz="1400" i="1" dirty="0">
                <a:solidFill>
                  <a:schemeClr val="bg1"/>
                </a:solidFill>
              </a:rPr>
              <a:t>Schmidt et al. 2011</a:t>
            </a:r>
          </a:p>
        </p:txBody>
      </p:sp>
      <p:pic>
        <p:nvPicPr>
          <p:cNvPr id="3" name="Picture 2" descr="A screenshot of a computer&#10;&#10;Description automatically generated with medium confidence">
            <a:extLst>
              <a:ext uri="{FF2B5EF4-FFF2-40B4-BE49-F238E27FC236}">
                <a16:creationId xmlns:a16="http://schemas.microsoft.com/office/drawing/2014/main" id="{6C8E10EC-49B6-A146-A5B7-F2EF5B0989A8}"/>
              </a:ext>
            </a:extLst>
          </p:cNvPr>
          <p:cNvPicPr>
            <a:picLocks noChangeAspect="1"/>
          </p:cNvPicPr>
          <p:nvPr/>
        </p:nvPicPr>
        <p:blipFill>
          <a:blip r:embed="rId4"/>
          <a:stretch>
            <a:fillRect/>
          </a:stretch>
        </p:blipFill>
        <p:spPr>
          <a:xfrm>
            <a:off x="1714500" y="1949450"/>
            <a:ext cx="8763000" cy="2959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800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FCF097-0842-7B49-8BBD-EA7FD33BEC45}"/>
              </a:ext>
            </a:extLst>
          </p:cNvPr>
          <p:cNvSpPr>
            <a:spLocks noGrp="1"/>
          </p:cNvSpPr>
          <p:nvPr>
            <p:ph idx="1"/>
          </p:nvPr>
        </p:nvSpPr>
        <p:spPr>
          <a:xfrm>
            <a:off x="1195388" y="2468563"/>
            <a:ext cx="10515600" cy="1460500"/>
          </a:xfrm>
        </p:spPr>
        <p:txBody>
          <a:bodyPr>
            <a:normAutofit fontScale="92500"/>
          </a:bodyPr>
          <a:lstStyle/>
          <a:p>
            <a:pPr marL="0" indent="0">
              <a:lnSpc>
                <a:spcPct val="150000"/>
              </a:lnSpc>
              <a:buNone/>
            </a:pPr>
            <a:r>
              <a:rPr lang="en-US" dirty="0">
                <a:solidFill>
                  <a:schemeClr val="bg1"/>
                </a:solidFill>
                <a:latin typeface="SF Pro Text" pitchFamily="2" charset="0"/>
                <a:ea typeface="SF Pro Text" pitchFamily="2" charset="0"/>
                <a:cs typeface="SF Pro Text" pitchFamily="2" charset="0"/>
              </a:rPr>
              <a:t>Understanding the mechanism of action of caffeine requires an understanding of how preterm infants regulate their breathing</a:t>
            </a:r>
          </a:p>
        </p:txBody>
      </p:sp>
      <p:cxnSp>
        <p:nvCxnSpPr>
          <p:cNvPr id="4" name="Straight Connector 3">
            <a:extLst>
              <a:ext uri="{FF2B5EF4-FFF2-40B4-BE49-F238E27FC236}">
                <a16:creationId xmlns:a16="http://schemas.microsoft.com/office/drawing/2014/main" id="{35889F98-2E87-8343-9F4F-8110B0B9D9D1}"/>
              </a:ext>
            </a:extLst>
          </p:cNvPr>
          <p:cNvCxnSpPr>
            <a:cxnSpLocks/>
          </p:cNvCxnSpPr>
          <p:nvPr/>
        </p:nvCxnSpPr>
        <p:spPr>
          <a:xfrm flipV="1">
            <a:off x="989556" y="3757613"/>
            <a:ext cx="0" cy="310038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Tree>
    <p:extLst>
      <p:ext uri="{BB962C8B-B14F-4D97-AF65-F5344CB8AC3E}">
        <p14:creationId xmlns:p14="http://schemas.microsoft.com/office/powerpoint/2010/main" val="1806457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FCF097-0842-7B49-8BBD-EA7FD33BEC45}"/>
              </a:ext>
            </a:extLst>
          </p:cNvPr>
          <p:cNvSpPr>
            <a:spLocks noGrp="1"/>
          </p:cNvSpPr>
          <p:nvPr>
            <p:ph idx="1"/>
          </p:nvPr>
        </p:nvSpPr>
        <p:spPr>
          <a:xfrm>
            <a:off x="1195388" y="2468563"/>
            <a:ext cx="10515600" cy="1460500"/>
          </a:xfrm>
        </p:spPr>
        <p:txBody>
          <a:bodyPr>
            <a:normAutofit fontScale="85000" lnSpcReduction="10000"/>
          </a:bodyPr>
          <a:lstStyle/>
          <a:p>
            <a:pPr marL="0" indent="0">
              <a:lnSpc>
                <a:spcPct val="150000"/>
              </a:lnSpc>
              <a:buNone/>
            </a:pPr>
            <a:r>
              <a:rPr lang="en-US" dirty="0">
                <a:solidFill>
                  <a:schemeClr val="bg1"/>
                </a:solidFill>
                <a:latin typeface="SF Pro Text" pitchFamily="2" charset="0"/>
                <a:ea typeface="SF Pro Text" pitchFamily="2" charset="0"/>
                <a:cs typeface="SF Pro Text" pitchFamily="2" charset="0"/>
              </a:rPr>
              <a:t>Apnea of prematurity is defined as the cessation of breathing for &gt;15s and is typically accompanied by bradycardia and/or desaturation.</a:t>
            </a:r>
          </a:p>
        </p:txBody>
      </p:sp>
      <p:cxnSp>
        <p:nvCxnSpPr>
          <p:cNvPr id="4" name="Straight Connector 3">
            <a:extLst>
              <a:ext uri="{FF2B5EF4-FFF2-40B4-BE49-F238E27FC236}">
                <a16:creationId xmlns:a16="http://schemas.microsoft.com/office/drawing/2014/main" id="{35889F98-2E87-8343-9F4F-8110B0B9D9D1}"/>
              </a:ext>
            </a:extLst>
          </p:cNvPr>
          <p:cNvCxnSpPr>
            <a:cxnSpLocks/>
          </p:cNvCxnSpPr>
          <p:nvPr/>
        </p:nvCxnSpPr>
        <p:spPr>
          <a:xfrm flipV="1">
            <a:off x="989556" y="3757613"/>
            <a:ext cx="0" cy="310038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Tree>
    <p:extLst>
      <p:ext uri="{BB962C8B-B14F-4D97-AF65-F5344CB8AC3E}">
        <p14:creationId xmlns:p14="http://schemas.microsoft.com/office/powerpoint/2010/main" val="1505388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pic>
        <p:nvPicPr>
          <p:cNvPr id="8" name="Picture 7" descr="Chart&#10;&#10;Description automatically generated">
            <a:extLst>
              <a:ext uri="{FF2B5EF4-FFF2-40B4-BE49-F238E27FC236}">
                <a16:creationId xmlns:a16="http://schemas.microsoft.com/office/drawing/2014/main" id="{BBE94C24-0D33-124D-8434-4657F014BA55}"/>
              </a:ext>
            </a:extLst>
          </p:cNvPr>
          <p:cNvPicPr>
            <a:picLocks noChangeAspect="1"/>
          </p:cNvPicPr>
          <p:nvPr/>
        </p:nvPicPr>
        <p:blipFill>
          <a:blip r:embed="rId4"/>
          <a:stretch>
            <a:fillRect/>
          </a:stretch>
        </p:blipFill>
        <p:spPr>
          <a:xfrm>
            <a:off x="2401614" y="714375"/>
            <a:ext cx="7388772" cy="5059608"/>
          </a:xfrm>
          <a:prstGeom prst="rect">
            <a:avLst/>
          </a:prstGeom>
        </p:spPr>
      </p:pic>
      <p:sp>
        <p:nvSpPr>
          <p:cNvPr id="9" name="Rectangle 8">
            <a:extLst>
              <a:ext uri="{FF2B5EF4-FFF2-40B4-BE49-F238E27FC236}">
                <a16:creationId xmlns:a16="http://schemas.microsoft.com/office/drawing/2014/main" id="{F3C39008-C1A5-F440-93EA-45BD771E7B8E}"/>
              </a:ext>
            </a:extLst>
          </p:cNvPr>
          <p:cNvSpPr/>
          <p:nvPr/>
        </p:nvSpPr>
        <p:spPr>
          <a:xfrm>
            <a:off x="0" y="6485939"/>
            <a:ext cx="6096000" cy="307777"/>
          </a:xfrm>
          <a:prstGeom prst="rect">
            <a:avLst/>
          </a:prstGeom>
        </p:spPr>
        <p:txBody>
          <a:bodyPr>
            <a:spAutoFit/>
          </a:bodyPr>
          <a:lstStyle/>
          <a:p>
            <a:r>
              <a:rPr lang="en-US" sz="1400" i="1" dirty="0">
                <a:solidFill>
                  <a:schemeClr val="bg1"/>
                </a:solidFill>
              </a:rPr>
              <a:t>Credit: </a:t>
            </a:r>
            <a:r>
              <a:rPr lang="en-US" sz="1400" i="1" dirty="0" err="1">
                <a:solidFill>
                  <a:schemeClr val="bg1"/>
                </a:solidFill>
              </a:rPr>
              <a:t>fanaroff</a:t>
            </a:r>
            <a:r>
              <a:rPr lang="en-US" sz="1400" i="1" dirty="0">
                <a:solidFill>
                  <a:schemeClr val="bg1"/>
                </a:solidFill>
              </a:rPr>
              <a:t> and martin's neonatal-perinatal medicine 11</a:t>
            </a:r>
            <a:r>
              <a:rPr lang="en-US" sz="1400" i="1" baseline="30000" dirty="0">
                <a:solidFill>
                  <a:schemeClr val="bg1"/>
                </a:solidFill>
              </a:rPr>
              <a:t>th</a:t>
            </a:r>
            <a:r>
              <a:rPr lang="en-US" sz="1400" i="1" dirty="0">
                <a:solidFill>
                  <a:schemeClr val="bg1"/>
                </a:solidFill>
              </a:rPr>
              <a:t> ed.</a:t>
            </a:r>
          </a:p>
        </p:txBody>
      </p:sp>
    </p:spTree>
    <p:extLst>
      <p:ext uri="{BB962C8B-B14F-4D97-AF65-F5344CB8AC3E}">
        <p14:creationId xmlns:p14="http://schemas.microsoft.com/office/powerpoint/2010/main" val="2864073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C6F49F4-389C-CA47-AED7-52783DBDC651}"/>
              </a:ext>
            </a:extLst>
          </p:cNvPr>
          <p:cNvSpPr txBox="1">
            <a:spLocks/>
          </p:cNvSpPr>
          <p:nvPr/>
        </p:nvSpPr>
        <p:spPr>
          <a:xfrm>
            <a:off x="1457325" y="932656"/>
            <a:ext cx="9277349" cy="4375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6000" b="1" dirty="0">
                <a:solidFill>
                  <a:schemeClr val="bg1"/>
                </a:solidFill>
                <a:latin typeface="SF Pro Display" pitchFamily="2" charset="0"/>
                <a:ea typeface="SF Pro Display" pitchFamily="2" charset="0"/>
                <a:cs typeface="SF Pro Display" pitchFamily="2" charset="0"/>
              </a:rPr>
              <a:t> CENTRAL</a:t>
            </a:r>
          </a:p>
          <a:p>
            <a:pPr>
              <a:lnSpc>
                <a:spcPct val="150000"/>
              </a:lnSpc>
            </a:pPr>
            <a:r>
              <a:rPr lang="en-US" sz="6000" b="1" dirty="0">
                <a:solidFill>
                  <a:schemeClr val="bg1"/>
                </a:solidFill>
                <a:latin typeface="SF Pro Display" pitchFamily="2" charset="0"/>
                <a:ea typeface="SF Pro Display" pitchFamily="2" charset="0"/>
                <a:cs typeface="SF Pro Display" pitchFamily="2" charset="0"/>
              </a:rPr>
              <a:t> OBSTRUCTIVE </a:t>
            </a:r>
          </a:p>
          <a:p>
            <a:pPr>
              <a:lnSpc>
                <a:spcPct val="150000"/>
              </a:lnSpc>
            </a:pPr>
            <a:r>
              <a:rPr lang="en-US" sz="6000" b="1" dirty="0">
                <a:solidFill>
                  <a:schemeClr val="bg1"/>
                </a:solidFill>
                <a:latin typeface="SF Pro Display" pitchFamily="2" charset="0"/>
                <a:ea typeface="SF Pro Display" pitchFamily="2" charset="0"/>
                <a:cs typeface="SF Pro Display" pitchFamily="2" charset="0"/>
              </a:rPr>
              <a:t> MIXED</a:t>
            </a:r>
          </a:p>
        </p:txBody>
      </p:sp>
      <p:sp>
        <p:nvSpPr>
          <p:cNvPr id="3" name="Content Placeholder 2">
            <a:extLst>
              <a:ext uri="{FF2B5EF4-FFF2-40B4-BE49-F238E27FC236}">
                <a16:creationId xmlns:a16="http://schemas.microsoft.com/office/drawing/2014/main" id="{B0FCF097-0842-7B49-8BBD-EA7FD33BEC45}"/>
              </a:ext>
            </a:extLst>
          </p:cNvPr>
          <p:cNvSpPr>
            <a:spLocks noGrp="1"/>
          </p:cNvSpPr>
          <p:nvPr>
            <p:ph idx="1"/>
          </p:nvPr>
        </p:nvSpPr>
        <p:spPr>
          <a:xfrm>
            <a:off x="1457325" y="932656"/>
            <a:ext cx="9277349" cy="4375150"/>
          </a:xfrm>
        </p:spPr>
        <p:txBody>
          <a:bodyPr>
            <a:noAutofit/>
          </a:bodyPr>
          <a:lstStyle/>
          <a:p>
            <a:pPr>
              <a:lnSpc>
                <a:spcPct val="150000"/>
              </a:lnSpc>
            </a:pPr>
            <a:r>
              <a:rPr lang="en-US" sz="6000" b="1" dirty="0">
                <a:solidFill>
                  <a:schemeClr val="accent4">
                    <a:lumMod val="60000"/>
                    <a:lumOff val="40000"/>
                  </a:schemeClr>
                </a:solidFill>
                <a:latin typeface="SF Pro Display" pitchFamily="2" charset="0"/>
                <a:ea typeface="SF Pro Display" pitchFamily="2" charset="0"/>
                <a:cs typeface="SF Pro Display" pitchFamily="2" charset="0"/>
              </a:rPr>
              <a:t> </a:t>
            </a:r>
          </a:p>
          <a:p>
            <a:pPr>
              <a:lnSpc>
                <a:spcPct val="150000"/>
              </a:lnSpc>
            </a:pPr>
            <a:r>
              <a:rPr lang="en-US" sz="6000" b="1" dirty="0">
                <a:solidFill>
                  <a:schemeClr val="accent4">
                    <a:lumMod val="60000"/>
                    <a:lumOff val="40000"/>
                  </a:schemeClr>
                </a:solidFill>
                <a:latin typeface="SF Pro Display" pitchFamily="2" charset="0"/>
                <a:ea typeface="SF Pro Display" pitchFamily="2" charset="0"/>
                <a:cs typeface="SF Pro Display" pitchFamily="2" charset="0"/>
              </a:rPr>
              <a:t>  </a:t>
            </a:r>
          </a:p>
          <a:p>
            <a:pPr>
              <a:lnSpc>
                <a:spcPct val="150000"/>
              </a:lnSpc>
            </a:pPr>
            <a:r>
              <a:rPr lang="en-US" sz="6000" b="1" dirty="0">
                <a:solidFill>
                  <a:schemeClr val="accent4">
                    <a:lumMod val="60000"/>
                    <a:lumOff val="40000"/>
                  </a:schemeClr>
                </a:solidFill>
                <a:latin typeface="SF Pro Display" pitchFamily="2" charset="0"/>
                <a:ea typeface="SF Pro Display" pitchFamily="2" charset="0"/>
                <a:cs typeface="SF Pro Display" pitchFamily="2" charset="0"/>
              </a:rPr>
              <a:t> </a:t>
            </a:r>
          </a:p>
        </p:txBody>
      </p:sp>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Tree>
    <p:extLst>
      <p:ext uri="{BB962C8B-B14F-4D97-AF65-F5344CB8AC3E}">
        <p14:creationId xmlns:p14="http://schemas.microsoft.com/office/powerpoint/2010/main" val="3670321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pic>
        <p:nvPicPr>
          <p:cNvPr id="3" name="Picture 2" descr="Diagram&#10;&#10;Description automatically generated">
            <a:extLst>
              <a:ext uri="{FF2B5EF4-FFF2-40B4-BE49-F238E27FC236}">
                <a16:creationId xmlns:a16="http://schemas.microsoft.com/office/drawing/2014/main" id="{5BD1FAF5-4C6B-6143-A559-1DEC194577D2}"/>
              </a:ext>
            </a:extLst>
          </p:cNvPr>
          <p:cNvPicPr>
            <a:picLocks noChangeAspect="1"/>
          </p:cNvPicPr>
          <p:nvPr/>
        </p:nvPicPr>
        <p:blipFill rotWithShape="1">
          <a:blip r:embed="rId4"/>
          <a:srcRect r="35835"/>
          <a:stretch/>
        </p:blipFill>
        <p:spPr>
          <a:xfrm>
            <a:off x="2990410" y="686671"/>
            <a:ext cx="6211180" cy="5402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F3C39008-C1A5-F440-93EA-45BD771E7B8E}"/>
              </a:ext>
            </a:extLst>
          </p:cNvPr>
          <p:cNvSpPr/>
          <p:nvPr/>
        </p:nvSpPr>
        <p:spPr>
          <a:xfrm>
            <a:off x="135835" y="6405937"/>
            <a:ext cx="6096000" cy="307777"/>
          </a:xfrm>
          <a:prstGeom prst="rect">
            <a:avLst/>
          </a:prstGeom>
        </p:spPr>
        <p:txBody>
          <a:bodyPr>
            <a:spAutoFit/>
          </a:bodyPr>
          <a:lstStyle/>
          <a:p>
            <a:r>
              <a:rPr lang="en-US" sz="1400" i="1" dirty="0">
                <a:solidFill>
                  <a:schemeClr val="bg1"/>
                </a:solidFill>
              </a:rPr>
              <a:t>Williamson et al 2021</a:t>
            </a:r>
          </a:p>
        </p:txBody>
      </p:sp>
    </p:spTree>
    <p:extLst>
      <p:ext uri="{BB962C8B-B14F-4D97-AF65-F5344CB8AC3E}">
        <p14:creationId xmlns:p14="http://schemas.microsoft.com/office/powerpoint/2010/main" val="2393222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FCF097-0842-7B49-8BBD-EA7FD33BEC45}"/>
              </a:ext>
            </a:extLst>
          </p:cNvPr>
          <p:cNvSpPr>
            <a:spLocks noGrp="1"/>
          </p:cNvSpPr>
          <p:nvPr>
            <p:ph idx="1"/>
          </p:nvPr>
        </p:nvSpPr>
        <p:spPr>
          <a:xfrm>
            <a:off x="1195388" y="2468563"/>
            <a:ext cx="10515600" cy="1460500"/>
          </a:xfrm>
        </p:spPr>
        <p:txBody>
          <a:bodyPr>
            <a:normAutofit/>
          </a:bodyPr>
          <a:lstStyle/>
          <a:p>
            <a:pPr marL="0" indent="0">
              <a:lnSpc>
                <a:spcPct val="150000"/>
              </a:lnSpc>
              <a:buNone/>
            </a:pPr>
            <a:r>
              <a:rPr lang="en-US" dirty="0">
                <a:solidFill>
                  <a:schemeClr val="bg1"/>
                </a:solidFill>
                <a:latin typeface="SF Pro Text" pitchFamily="2" charset="0"/>
                <a:ea typeface="SF Pro Text" pitchFamily="2" charset="0"/>
                <a:cs typeface="SF Pro Text" pitchFamily="2" charset="0"/>
              </a:rPr>
              <a:t>What is the mechanism of action of caffeine?</a:t>
            </a:r>
          </a:p>
        </p:txBody>
      </p:sp>
      <p:cxnSp>
        <p:nvCxnSpPr>
          <p:cNvPr id="4" name="Straight Connector 3">
            <a:extLst>
              <a:ext uri="{FF2B5EF4-FFF2-40B4-BE49-F238E27FC236}">
                <a16:creationId xmlns:a16="http://schemas.microsoft.com/office/drawing/2014/main" id="{35889F98-2E87-8343-9F4F-8110B0B9D9D1}"/>
              </a:ext>
            </a:extLst>
          </p:cNvPr>
          <p:cNvCxnSpPr>
            <a:cxnSpLocks/>
          </p:cNvCxnSpPr>
          <p:nvPr/>
        </p:nvCxnSpPr>
        <p:spPr>
          <a:xfrm flipV="1">
            <a:off x="989556" y="3198813"/>
            <a:ext cx="0" cy="365918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2" name="TextBox 1">
            <a:extLst>
              <a:ext uri="{FF2B5EF4-FFF2-40B4-BE49-F238E27FC236}">
                <a16:creationId xmlns:a16="http://schemas.microsoft.com/office/drawing/2014/main" id="{A2C36536-E701-FE47-8715-63EEC53A3430}"/>
              </a:ext>
            </a:extLst>
          </p:cNvPr>
          <p:cNvSpPr txBox="1"/>
          <p:nvPr/>
        </p:nvSpPr>
        <p:spPr>
          <a:xfrm>
            <a:off x="5405511" y="4212798"/>
            <a:ext cx="1368495" cy="1631216"/>
          </a:xfrm>
          <a:prstGeom prst="rect">
            <a:avLst/>
          </a:prstGeom>
          <a:noFill/>
        </p:spPr>
        <p:txBody>
          <a:bodyPr wrap="square" rtlCol="0">
            <a:spAutoFit/>
          </a:bodyPr>
          <a:lstStyle/>
          <a:p>
            <a:r>
              <a:rPr lang="en-US" sz="10000" dirty="0"/>
              <a:t>☕️</a:t>
            </a:r>
          </a:p>
        </p:txBody>
      </p:sp>
    </p:spTree>
    <p:extLst>
      <p:ext uri="{BB962C8B-B14F-4D97-AF65-F5344CB8AC3E}">
        <p14:creationId xmlns:p14="http://schemas.microsoft.com/office/powerpoint/2010/main" val="989219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5889F98-2E87-8343-9F4F-8110B0B9D9D1}"/>
              </a:ext>
            </a:extLst>
          </p:cNvPr>
          <p:cNvCxnSpPr>
            <a:cxnSpLocks/>
          </p:cNvCxnSpPr>
          <p:nvPr/>
        </p:nvCxnSpPr>
        <p:spPr>
          <a:xfrm flipV="1">
            <a:off x="989556" y="3198813"/>
            <a:ext cx="0" cy="365918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pic>
        <p:nvPicPr>
          <p:cNvPr id="12" name="Picture 11" descr="Diagram&#10;&#10;Description automatically generated">
            <a:extLst>
              <a:ext uri="{FF2B5EF4-FFF2-40B4-BE49-F238E27FC236}">
                <a16:creationId xmlns:a16="http://schemas.microsoft.com/office/drawing/2014/main" id="{848E1561-A892-0E4C-B854-4A98ABDE879C}"/>
              </a:ext>
            </a:extLst>
          </p:cNvPr>
          <p:cNvPicPr>
            <a:picLocks noChangeAspect="1"/>
          </p:cNvPicPr>
          <p:nvPr/>
        </p:nvPicPr>
        <p:blipFill>
          <a:blip r:embed="rId4"/>
          <a:stretch>
            <a:fillRect/>
          </a:stretch>
        </p:blipFill>
        <p:spPr>
          <a:xfrm>
            <a:off x="-171783" y="-60293"/>
            <a:ext cx="12363783" cy="7076913"/>
          </a:xfrm>
          <a:prstGeom prst="rect">
            <a:avLst/>
          </a:prstGeom>
        </p:spPr>
      </p:pic>
      <p:pic>
        <p:nvPicPr>
          <p:cNvPr id="13" name="Picture 12" descr="Logo&#10;&#10;Description automatically generated">
            <a:extLst>
              <a:ext uri="{FF2B5EF4-FFF2-40B4-BE49-F238E27FC236}">
                <a16:creationId xmlns:a16="http://schemas.microsoft.com/office/drawing/2014/main" id="{FBF23B0C-D209-3847-A5D2-492C46B20067}"/>
              </a:ext>
            </a:extLst>
          </p:cNvPr>
          <p:cNvPicPr>
            <a:picLocks noChangeAspect="1"/>
          </p:cNvPicPr>
          <p:nvPr/>
        </p:nvPicPr>
        <p:blipFill>
          <a:blip r:embed="rId5"/>
          <a:stretch>
            <a:fillRect/>
          </a:stretch>
        </p:blipFill>
        <p:spPr>
          <a:xfrm>
            <a:off x="9596955" y="6376869"/>
            <a:ext cx="2595045" cy="639751"/>
          </a:xfrm>
          <a:prstGeom prst="rect">
            <a:avLst/>
          </a:prstGeom>
        </p:spPr>
      </p:pic>
    </p:spTree>
    <p:extLst>
      <p:ext uri="{BB962C8B-B14F-4D97-AF65-F5344CB8AC3E}">
        <p14:creationId xmlns:p14="http://schemas.microsoft.com/office/powerpoint/2010/main" val="3148817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pic>
        <p:nvPicPr>
          <p:cNvPr id="7" name="Picture 6" descr="Diagram&#10;&#10;Description automatically generated">
            <a:extLst>
              <a:ext uri="{FF2B5EF4-FFF2-40B4-BE49-F238E27FC236}">
                <a16:creationId xmlns:a16="http://schemas.microsoft.com/office/drawing/2014/main" id="{5EE48078-594D-2A46-BE00-2595B112A61F}"/>
              </a:ext>
            </a:extLst>
          </p:cNvPr>
          <p:cNvPicPr>
            <a:picLocks noChangeAspect="1"/>
          </p:cNvPicPr>
          <p:nvPr/>
        </p:nvPicPr>
        <p:blipFill>
          <a:blip r:embed="rId4"/>
          <a:stretch>
            <a:fillRect/>
          </a:stretch>
        </p:blipFill>
        <p:spPr>
          <a:xfrm>
            <a:off x="2281444" y="404294"/>
            <a:ext cx="7629112" cy="5589037"/>
          </a:xfrm>
          <a:prstGeom prst="rect">
            <a:avLst/>
          </a:prstGeom>
        </p:spPr>
      </p:pic>
      <p:sp>
        <p:nvSpPr>
          <p:cNvPr id="9" name="Rectangle 8">
            <a:extLst>
              <a:ext uri="{FF2B5EF4-FFF2-40B4-BE49-F238E27FC236}">
                <a16:creationId xmlns:a16="http://schemas.microsoft.com/office/drawing/2014/main" id="{CCC127A9-95A0-A44C-A79E-86CFC9564FB5}"/>
              </a:ext>
            </a:extLst>
          </p:cNvPr>
          <p:cNvSpPr/>
          <p:nvPr/>
        </p:nvSpPr>
        <p:spPr>
          <a:xfrm>
            <a:off x="135835" y="6405937"/>
            <a:ext cx="6096000" cy="307777"/>
          </a:xfrm>
          <a:prstGeom prst="rect">
            <a:avLst/>
          </a:prstGeom>
        </p:spPr>
        <p:txBody>
          <a:bodyPr>
            <a:spAutoFit/>
          </a:bodyPr>
          <a:lstStyle/>
          <a:p>
            <a:r>
              <a:rPr lang="en-US" sz="1400" i="1" dirty="0">
                <a:solidFill>
                  <a:schemeClr val="bg1"/>
                </a:solidFill>
              </a:rPr>
              <a:t>Sharma et al 2015</a:t>
            </a:r>
          </a:p>
        </p:txBody>
      </p:sp>
    </p:spTree>
    <p:extLst>
      <p:ext uri="{BB962C8B-B14F-4D97-AF65-F5344CB8AC3E}">
        <p14:creationId xmlns:p14="http://schemas.microsoft.com/office/powerpoint/2010/main" val="653144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pic>
        <p:nvPicPr>
          <p:cNvPr id="7" name="Picture 6" descr="Logo&#10;&#10;Description automatically generated">
            <a:extLst>
              <a:ext uri="{FF2B5EF4-FFF2-40B4-BE49-F238E27FC236}">
                <a16:creationId xmlns:a16="http://schemas.microsoft.com/office/drawing/2014/main" id="{DFBCF033-D798-A04F-AF8F-C2C44F9A840E}"/>
              </a:ext>
            </a:extLst>
          </p:cNvPr>
          <p:cNvPicPr>
            <a:picLocks noChangeAspect="1"/>
          </p:cNvPicPr>
          <p:nvPr/>
        </p:nvPicPr>
        <p:blipFill>
          <a:blip r:embed="rId4"/>
          <a:stretch>
            <a:fillRect/>
          </a:stretch>
        </p:blipFill>
        <p:spPr>
          <a:xfrm>
            <a:off x="9461120" y="6107916"/>
            <a:ext cx="2595045" cy="639751"/>
          </a:xfrm>
          <a:prstGeom prst="rect">
            <a:avLst/>
          </a:prstGeom>
        </p:spPr>
      </p:pic>
      <p:pic>
        <p:nvPicPr>
          <p:cNvPr id="9" name="Picture 8">
            <a:extLst>
              <a:ext uri="{FF2B5EF4-FFF2-40B4-BE49-F238E27FC236}">
                <a16:creationId xmlns:a16="http://schemas.microsoft.com/office/drawing/2014/main" id="{408CE7AE-C2AA-B040-8654-6BB490A7EDBC}"/>
              </a:ext>
            </a:extLst>
          </p:cNvPr>
          <p:cNvPicPr>
            <a:picLocks noChangeAspect="1"/>
          </p:cNvPicPr>
          <p:nvPr/>
        </p:nvPicPr>
        <p:blipFill>
          <a:blip r:embed="rId5"/>
          <a:stretch>
            <a:fillRect/>
          </a:stretch>
        </p:blipFill>
        <p:spPr>
          <a:xfrm>
            <a:off x="1903133" y="1508065"/>
            <a:ext cx="8385733" cy="3524439"/>
          </a:xfrm>
          <a:prstGeom prst="rect">
            <a:avLst/>
          </a:prstGeom>
        </p:spPr>
      </p:pic>
    </p:spTree>
    <p:extLst>
      <p:ext uri="{BB962C8B-B14F-4D97-AF65-F5344CB8AC3E}">
        <p14:creationId xmlns:p14="http://schemas.microsoft.com/office/powerpoint/2010/main" val="43307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09136-7311-B64F-B89A-9683AAAFCB12}"/>
              </a:ext>
            </a:extLst>
          </p:cNvPr>
          <p:cNvSpPr>
            <a:spLocks noGrp="1"/>
          </p:cNvSpPr>
          <p:nvPr>
            <p:ph type="title"/>
          </p:nvPr>
        </p:nvSpPr>
        <p:spPr>
          <a:xfrm>
            <a:off x="5095461" y="2773188"/>
            <a:ext cx="5661991" cy="1325563"/>
          </a:xfrm>
        </p:spPr>
        <p:txBody>
          <a:bodyPr>
            <a:normAutofit/>
          </a:bodyPr>
          <a:lstStyle/>
          <a:p>
            <a:r>
              <a:rPr lang="en-US" sz="2800" b="1" dirty="0"/>
              <a:t>Slides prepared by</a:t>
            </a:r>
            <a:br>
              <a:rPr lang="en-US" sz="2800" dirty="0"/>
            </a:br>
            <a:r>
              <a:rPr lang="en-US" sz="2800" dirty="0"/>
              <a:t>Dr. Benjamin Courchia MD</a:t>
            </a:r>
          </a:p>
        </p:txBody>
      </p:sp>
      <p:pic>
        <p:nvPicPr>
          <p:cNvPr id="4" name="Picture 3" descr="A picture containing text, clipart&#10;&#10;Description automatically generated">
            <a:extLst>
              <a:ext uri="{FF2B5EF4-FFF2-40B4-BE49-F238E27FC236}">
                <a16:creationId xmlns:a16="http://schemas.microsoft.com/office/drawing/2014/main" id="{8829BB5F-05C8-CF4B-9DAC-39DE9E9E20C4}"/>
              </a:ext>
            </a:extLst>
          </p:cNvPr>
          <p:cNvPicPr>
            <a:picLocks noChangeAspect="1"/>
          </p:cNvPicPr>
          <p:nvPr/>
        </p:nvPicPr>
        <p:blipFill>
          <a:blip r:embed="rId2"/>
          <a:stretch>
            <a:fillRect/>
          </a:stretch>
        </p:blipFill>
        <p:spPr>
          <a:xfrm>
            <a:off x="10220739" y="6107916"/>
            <a:ext cx="1835426" cy="451910"/>
          </a:xfrm>
          <a:prstGeom prst="rect">
            <a:avLst/>
          </a:prstGeom>
        </p:spPr>
      </p:pic>
      <p:pic>
        <p:nvPicPr>
          <p:cNvPr id="6" name="Picture 5" descr="A person smiling for the camera&#10;&#10;Description automatically generated with medium confidence">
            <a:extLst>
              <a:ext uri="{FF2B5EF4-FFF2-40B4-BE49-F238E27FC236}">
                <a16:creationId xmlns:a16="http://schemas.microsoft.com/office/drawing/2014/main" id="{E470865E-C576-CB42-A3A4-B5E94288353B}"/>
              </a:ext>
            </a:extLst>
          </p:cNvPr>
          <p:cNvPicPr>
            <a:picLocks noChangeAspect="1"/>
          </p:cNvPicPr>
          <p:nvPr/>
        </p:nvPicPr>
        <p:blipFill>
          <a:blip r:embed="rId3"/>
          <a:stretch>
            <a:fillRect/>
          </a:stretch>
        </p:blipFill>
        <p:spPr>
          <a:xfrm>
            <a:off x="2567609" y="2403955"/>
            <a:ext cx="2064027" cy="20640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73688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indoor&#10;&#10;Description automatically generated">
            <a:extLst>
              <a:ext uri="{FF2B5EF4-FFF2-40B4-BE49-F238E27FC236}">
                <a16:creationId xmlns:a16="http://schemas.microsoft.com/office/drawing/2014/main" id="{20D41C66-F697-914F-B3A3-2534A615635C}"/>
              </a:ext>
            </a:extLst>
          </p:cNvPr>
          <p:cNvPicPr>
            <a:picLocks noChangeAspect="1"/>
          </p:cNvPicPr>
          <p:nvPr/>
        </p:nvPicPr>
        <p:blipFill rotWithShape="1">
          <a:blip r:embed="rId3"/>
          <a:srcRect t="6186" b="9560"/>
          <a:stretch/>
        </p:blipFill>
        <p:spPr>
          <a:xfrm>
            <a:off x="20" y="1282"/>
            <a:ext cx="12191980" cy="6856718"/>
          </a:xfrm>
          <a:prstGeom prst="rect">
            <a:avLst/>
          </a:prstGeom>
        </p:spPr>
      </p:pic>
      <p:pic>
        <p:nvPicPr>
          <p:cNvPr id="9" name="Picture 8" descr="Logo&#10;&#10;Description automatically generated">
            <a:extLst>
              <a:ext uri="{FF2B5EF4-FFF2-40B4-BE49-F238E27FC236}">
                <a16:creationId xmlns:a16="http://schemas.microsoft.com/office/drawing/2014/main" id="{4620DAFF-67CB-5D45-A906-4B154BE3EAA4}"/>
              </a:ext>
            </a:extLst>
          </p:cNvPr>
          <p:cNvPicPr>
            <a:picLocks noChangeAspect="1"/>
          </p:cNvPicPr>
          <p:nvPr/>
        </p:nvPicPr>
        <p:blipFill>
          <a:blip r:embed="rId4"/>
          <a:stretch>
            <a:fillRect/>
          </a:stretch>
        </p:blipFill>
        <p:spPr>
          <a:xfrm>
            <a:off x="9596955" y="6218248"/>
            <a:ext cx="2595045" cy="639751"/>
          </a:xfrm>
          <a:prstGeom prst="rect">
            <a:avLst/>
          </a:prstGeom>
        </p:spPr>
      </p:pic>
    </p:spTree>
    <p:extLst>
      <p:ext uri="{BB962C8B-B14F-4D97-AF65-F5344CB8AC3E}">
        <p14:creationId xmlns:p14="http://schemas.microsoft.com/office/powerpoint/2010/main" val="1661417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Graphic 2">
            <a:extLst>
              <a:ext uri="{FF2B5EF4-FFF2-40B4-BE49-F238E27FC236}">
                <a16:creationId xmlns:a16="http://schemas.microsoft.com/office/drawing/2014/main" id="{BDBD35E4-72D3-1B49-88A6-AA29679094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9706" y="-271194"/>
            <a:ext cx="8652588" cy="6489441"/>
          </a:xfrm>
          <a:prstGeom prst="rect">
            <a:avLst/>
          </a:prstGeom>
        </p:spPr>
      </p:pic>
      <p:pic>
        <p:nvPicPr>
          <p:cNvPr id="5" name="Picture 4" descr="Logo&#10;&#10;Description automatically generated">
            <a:extLst>
              <a:ext uri="{FF2B5EF4-FFF2-40B4-BE49-F238E27FC236}">
                <a16:creationId xmlns:a16="http://schemas.microsoft.com/office/drawing/2014/main" id="{E40FFFBD-9568-6645-81CC-C615A53E1BE6}"/>
              </a:ext>
            </a:extLst>
          </p:cNvPr>
          <p:cNvPicPr>
            <a:picLocks noChangeAspect="1"/>
          </p:cNvPicPr>
          <p:nvPr/>
        </p:nvPicPr>
        <p:blipFill>
          <a:blip r:embed="rId5"/>
          <a:stretch>
            <a:fillRect/>
          </a:stretch>
        </p:blipFill>
        <p:spPr>
          <a:xfrm>
            <a:off x="9596955" y="6218248"/>
            <a:ext cx="2595045" cy="639751"/>
          </a:xfrm>
          <a:prstGeom prst="rect">
            <a:avLst/>
          </a:prstGeom>
        </p:spPr>
      </p:pic>
    </p:spTree>
    <p:extLst>
      <p:ext uri="{BB962C8B-B14F-4D97-AF65-F5344CB8AC3E}">
        <p14:creationId xmlns:p14="http://schemas.microsoft.com/office/powerpoint/2010/main" val="587656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FCF097-0842-7B49-8BBD-EA7FD33BEC45}"/>
              </a:ext>
            </a:extLst>
          </p:cNvPr>
          <p:cNvSpPr>
            <a:spLocks noGrp="1"/>
          </p:cNvSpPr>
          <p:nvPr>
            <p:ph idx="1"/>
          </p:nvPr>
        </p:nvSpPr>
        <p:spPr>
          <a:xfrm>
            <a:off x="1195388" y="2468563"/>
            <a:ext cx="10515600" cy="1460500"/>
          </a:xfrm>
        </p:spPr>
        <p:txBody>
          <a:bodyPr>
            <a:normAutofit fontScale="92500"/>
          </a:bodyPr>
          <a:lstStyle/>
          <a:p>
            <a:pPr marL="0" indent="0">
              <a:lnSpc>
                <a:spcPct val="150000"/>
              </a:lnSpc>
              <a:buNone/>
            </a:pPr>
            <a:r>
              <a:rPr lang="en-US" dirty="0">
                <a:solidFill>
                  <a:schemeClr val="bg1"/>
                </a:solidFill>
                <a:latin typeface="SF Pro Text" pitchFamily="2" charset="0"/>
                <a:ea typeface="SF Pro Text" pitchFamily="2" charset="0"/>
                <a:cs typeface="SF Pro Text" pitchFamily="2" charset="0"/>
              </a:rPr>
              <a:t>In preterm infants born prior to 28 weeks’ gestation, apnea of prematurity can often last beyond 40 weeks’ postmenstrual age.</a:t>
            </a:r>
          </a:p>
        </p:txBody>
      </p:sp>
      <p:cxnSp>
        <p:nvCxnSpPr>
          <p:cNvPr id="4" name="Straight Connector 3">
            <a:extLst>
              <a:ext uri="{FF2B5EF4-FFF2-40B4-BE49-F238E27FC236}">
                <a16:creationId xmlns:a16="http://schemas.microsoft.com/office/drawing/2014/main" id="{35889F98-2E87-8343-9F4F-8110B0B9D9D1}"/>
              </a:ext>
            </a:extLst>
          </p:cNvPr>
          <p:cNvCxnSpPr>
            <a:cxnSpLocks/>
          </p:cNvCxnSpPr>
          <p:nvPr/>
        </p:nvCxnSpPr>
        <p:spPr>
          <a:xfrm flipV="1">
            <a:off x="989556" y="3198813"/>
            <a:ext cx="0" cy="365918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Tree>
    <p:extLst>
      <p:ext uri="{BB962C8B-B14F-4D97-AF65-F5344CB8AC3E}">
        <p14:creationId xmlns:p14="http://schemas.microsoft.com/office/powerpoint/2010/main" val="3147129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9" name="Rectangle 8">
            <a:extLst>
              <a:ext uri="{FF2B5EF4-FFF2-40B4-BE49-F238E27FC236}">
                <a16:creationId xmlns:a16="http://schemas.microsoft.com/office/drawing/2014/main" id="{14F0BA36-8D16-CC48-8219-E04BDBFF5A5B}"/>
              </a:ext>
            </a:extLst>
          </p:cNvPr>
          <p:cNvSpPr/>
          <p:nvPr/>
        </p:nvSpPr>
        <p:spPr>
          <a:xfrm>
            <a:off x="0" y="6485939"/>
            <a:ext cx="6096000" cy="307777"/>
          </a:xfrm>
          <a:prstGeom prst="rect">
            <a:avLst/>
          </a:prstGeom>
        </p:spPr>
        <p:txBody>
          <a:bodyPr>
            <a:spAutoFit/>
          </a:bodyPr>
          <a:lstStyle/>
          <a:p>
            <a:r>
              <a:rPr lang="en-US" sz="1400" i="1" dirty="0">
                <a:solidFill>
                  <a:schemeClr val="bg1"/>
                </a:solidFill>
              </a:rPr>
              <a:t>Ramanathan et al 2001</a:t>
            </a:r>
          </a:p>
        </p:txBody>
      </p:sp>
      <p:pic>
        <p:nvPicPr>
          <p:cNvPr id="4" name="Picture 3" descr="Text&#10;&#10;Description automatically generated">
            <a:extLst>
              <a:ext uri="{FF2B5EF4-FFF2-40B4-BE49-F238E27FC236}">
                <a16:creationId xmlns:a16="http://schemas.microsoft.com/office/drawing/2014/main" id="{C25AB473-FE73-BA4E-851E-8101AA01D350}"/>
              </a:ext>
            </a:extLst>
          </p:cNvPr>
          <p:cNvPicPr>
            <a:picLocks noChangeAspect="1"/>
          </p:cNvPicPr>
          <p:nvPr/>
        </p:nvPicPr>
        <p:blipFill>
          <a:blip r:embed="rId4"/>
          <a:stretch>
            <a:fillRect/>
          </a:stretch>
        </p:blipFill>
        <p:spPr>
          <a:xfrm>
            <a:off x="1840528" y="1673314"/>
            <a:ext cx="8510944" cy="3511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9504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9" name="Rectangle 8">
            <a:extLst>
              <a:ext uri="{FF2B5EF4-FFF2-40B4-BE49-F238E27FC236}">
                <a16:creationId xmlns:a16="http://schemas.microsoft.com/office/drawing/2014/main" id="{14F0BA36-8D16-CC48-8219-E04BDBFF5A5B}"/>
              </a:ext>
            </a:extLst>
          </p:cNvPr>
          <p:cNvSpPr/>
          <p:nvPr/>
        </p:nvSpPr>
        <p:spPr>
          <a:xfrm>
            <a:off x="0" y="6485939"/>
            <a:ext cx="6096000" cy="307777"/>
          </a:xfrm>
          <a:prstGeom prst="rect">
            <a:avLst/>
          </a:prstGeom>
        </p:spPr>
        <p:txBody>
          <a:bodyPr>
            <a:spAutoFit/>
          </a:bodyPr>
          <a:lstStyle/>
          <a:p>
            <a:r>
              <a:rPr lang="en-US" sz="1400" i="1" dirty="0">
                <a:solidFill>
                  <a:schemeClr val="bg1"/>
                </a:solidFill>
              </a:rPr>
              <a:t>Lorch et al 2011</a:t>
            </a:r>
          </a:p>
        </p:txBody>
      </p:sp>
      <p:pic>
        <p:nvPicPr>
          <p:cNvPr id="3" name="Picture 2" descr="Graphical user interface, text, application&#10;&#10;Description automatically generated">
            <a:extLst>
              <a:ext uri="{FF2B5EF4-FFF2-40B4-BE49-F238E27FC236}">
                <a16:creationId xmlns:a16="http://schemas.microsoft.com/office/drawing/2014/main" id="{44113AD6-BF99-3043-84FF-B35FCC65BB37}"/>
              </a:ext>
            </a:extLst>
          </p:cNvPr>
          <p:cNvPicPr>
            <a:picLocks noChangeAspect="1"/>
          </p:cNvPicPr>
          <p:nvPr/>
        </p:nvPicPr>
        <p:blipFill>
          <a:blip r:embed="rId4"/>
          <a:stretch>
            <a:fillRect/>
          </a:stretch>
        </p:blipFill>
        <p:spPr>
          <a:xfrm>
            <a:off x="1250950" y="961960"/>
            <a:ext cx="9690100" cy="463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6771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9" name="Rectangle 8">
            <a:extLst>
              <a:ext uri="{FF2B5EF4-FFF2-40B4-BE49-F238E27FC236}">
                <a16:creationId xmlns:a16="http://schemas.microsoft.com/office/drawing/2014/main" id="{14F0BA36-8D16-CC48-8219-E04BDBFF5A5B}"/>
              </a:ext>
            </a:extLst>
          </p:cNvPr>
          <p:cNvSpPr/>
          <p:nvPr/>
        </p:nvSpPr>
        <p:spPr>
          <a:xfrm>
            <a:off x="0" y="6485939"/>
            <a:ext cx="6096000" cy="307777"/>
          </a:xfrm>
          <a:prstGeom prst="rect">
            <a:avLst/>
          </a:prstGeom>
        </p:spPr>
        <p:txBody>
          <a:bodyPr>
            <a:spAutoFit/>
          </a:bodyPr>
          <a:lstStyle/>
          <a:p>
            <a:r>
              <a:rPr lang="en-US" sz="1400" i="1" dirty="0">
                <a:solidFill>
                  <a:schemeClr val="bg1"/>
                </a:solidFill>
              </a:rPr>
              <a:t>Lorch et al 2011</a:t>
            </a:r>
          </a:p>
        </p:txBody>
      </p:sp>
      <p:pic>
        <p:nvPicPr>
          <p:cNvPr id="4" name="Picture 3">
            <a:extLst>
              <a:ext uri="{FF2B5EF4-FFF2-40B4-BE49-F238E27FC236}">
                <a16:creationId xmlns:a16="http://schemas.microsoft.com/office/drawing/2014/main" id="{A24566C1-6593-A14C-BBA1-FF429FFAFB17}"/>
              </a:ext>
            </a:extLst>
          </p:cNvPr>
          <p:cNvPicPr>
            <a:picLocks noChangeAspect="1"/>
          </p:cNvPicPr>
          <p:nvPr/>
        </p:nvPicPr>
        <p:blipFill rotWithShape="1">
          <a:blip r:embed="rId4"/>
          <a:srcRect t="50000"/>
          <a:stretch/>
        </p:blipFill>
        <p:spPr>
          <a:xfrm>
            <a:off x="357899" y="1544216"/>
            <a:ext cx="5380202" cy="3251718"/>
          </a:xfrm>
          <a:prstGeom prst="rect">
            <a:avLst/>
          </a:prstGeom>
        </p:spPr>
      </p:pic>
      <p:pic>
        <p:nvPicPr>
          <p:cNvPr id="7" name="Picture 6">
            <a:extLst>
              <a:ext uri="{FF2B5EF4-FFF2-40B4-BE49-F238E27FC236}">
                <a16:creationId xmlns:a16="http://schemas.microsoft.com/office/drawing/2014/main" id="{D93C31C7-8942-394C-A84B-E286CE2EFC62}"/>
              </a:ext>
            </a:extLst>
          </p:cNvPr>
          <p:cNvPicPr>
            <a:picLocks noChangeAspect="1"/>
          </p:cNvPicPr>
          <p:nvPr/>
        </p:nvPicPr>
        <p:blipFill rotWithShape="1">
          <a:blip r:embed="rId4"/>
          <a:srcRect b="49371"/>
          <a:stretch/>
        </p:blipFill>
        <p:spPr>
          <a:xfrm>
            <a:off x="6453901" y="1544216"/>
            <a:ext cx="5380202" cy="3292610"/>
          </a:xfrm>
          <a:prstGeom prst="rect">
            <a:avLst/>
          </a:prstGeom>
        </p:spPr>
      </p:pic>
    </p:spTree>
    <p:extLst>
      <p:ext uri="{BB962C8B-B14F-4D97-AF65-F5344CB8AC3E}">
        <p14:creationId xmlns:p14="http://schemas.microsoft.com/office/powerpoint/2010/main" val="877613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FCF097-0842-7B49-8BBD-EA7FD33BEC45}"/>
              </a:ext>
            </a:extLst>
          </p:cNvPr>
          <p:cNvSpPr>
            <a:spLocks noGrp="1"/>
          </p:cNvSpPr>
          <p:nvPr>
            <p:ph idx="1"/>
          </p:nvPr>
        </p:nvSpPr>
        <p:spPr>
          <a:xfrm>
            <a:off x="723934" y="298175"/>
            <a:ext cx="11181928" cy="5673418"/>
          </a:xfrm>
        </p:spPr>
        <p:txBody>
          <a:bodyPr>
            <a:normAutofit fontScale="62500" lnSpcReduction="20000"/>
          </a:bodyPr>
          <a:lstStyle/>
          <a:p>
            <a:pPr marL="0" indent="0">
              <a:lnSpc>
                <a:spcPct val="150000"/>
              </a:lnSpc>
              <a:buNone/>
            </a:pPr>
            <a:r>
              <a:rPr lang="en-US" dirty="0">
                <a:solidFill>
                  <a:schemeClr val="accent4">
                    <a:lumMod val="60000"/>
                    <a:lumOff val="40000"/>
                  </a:schemeClr>
                </a:solidFill>
                <a:latin typeface="SF Pro Text" pitchFamily="2" charset="0"/>
                <a:ea typeface="SF Pro Text" pitchFamily="2" charset="0"/>
                <a:cs typeface="SF Pro Text" pitchFamily="2" charset="0"/>
              </a:rPr>
              <a:t>In summary:</a:t>
            </a:r>
          </a:p>
          <a:p>
            <a:pPr>
              <a:lnSpc>
                <a:spcPct val="150000"/>
              </a:lnSpc>
              <a:buFontTx/>
              <a:buChar char="-"/>
            </a:pPr>
            <a:r>
              <a:rPr lang="en-US" dirty="0">
                <a:solidFill>
                  <a:schemeClr val="bg1"/>
                </a:solidFill>
                <a:latin typeface="SF Pro Text" pitchFamily="2" charset="0"/>
                <a:ea typeface="SF Pro Text" pitchFamily="2" charset="0"/>
                <a:cs typeface="SF Pro Text" pitchFamily="2" charset="0"/>
              </a:rPr>
              <a:t>The exact mechanism of apnea of prematurity is still not known.</a:t>
            </a:r>
          </a:p>
          <a:p>
            <a:pPr>
              <a:lnSpc>
                <a:spcPct val="150000"/>
              </a:lnSpc>
              <a:buFontTx/>
              <a:buChar char="-"/>
            </a:pPr>
            <a:r>
              <a:rPr lang="en-US" dirty="0">
                <a:solidFill>
                  <a:schemeClr val="bg1"/>
                </a:solidFill>
                <a:latin typeface="SF Pro Text" pitchFamily="2" charset="0"/>
                <a:ea typeface="SF Pro Text" pitchFamily="2" charset="0"/>
                <a:cs typeface="SF Pro Text" pitchFamily="2" charset="0"/>
              </a:rPr>
              <a:t>Methylxanthines, including caffeine and theophylline, can treat and prevent apnea of prematurity</a:t>
            </a:r>
          </a:p>
          <a:p>
            <a:pPr>
              <a:lnSpc>
                <a:spcPct val="150000"/>
              </a:lnSpc>
              <a:buFontTx/>
              <a:buChar char="-"/>
            </a:pPr>
            <a:r>
              <a:rPr lang="en-US" dirty="0">
                <a:solidFill>
                  <a:schemeClr val="bg1"/>
                </a:solidFill>
                <a:latin typeface="SF Pro Text" pitchFamily="2" charset="0"/>
                <a:ea typeface="SF Pro Text" pitchFamily="2" charset="0"/>
                <a:cs typeface="SF Pro Text" pitchFamily="2" charset="0"/>
              </a:rPr>
              <a:t>Caffeine has been favored since the 1980s due to its safety profile</a:t>
            </a:r>
          </a:p>
          <a:p>
            <a:pPr>
              <a:lnSpc>
                <a:spcPct val="150000"/>
              </a:lnSpc>
              <a:buFontTx/>
              <a:buChar char="-"/>
            </a:pPr>
            <a:r>
              <a:rPr lang="en-US" dirty="0">
                <a:solidFill>
                  <a:schemeClr val="bg1"/>
                </a:solidFill>
                <a:latin typeface="SF Pro Text" pitchFamily="2" charset="0"/>
                <a:ea typeface="SF Pro Text" pitchFamily="2" charset="0"/>
                <a:cs typeface="SF Pro Text" pitchFamily="2" charset="0"/>
              </a:rPr>
              <a:t>Caffeine has been shown to also reduce rates of BPD and severe ROP in preterm infants</a:t>
            </a:r>
          </a:p>
          <a:p>
            <a:pPr>
              <a:lnSpc>
                <a:spcPct val="150000"/>
              </a:lnSpc>
              <a:buFontTx/>
              <a:buChar char="-"/>
            </a:pPr>
            <a:r>
              <a:rPr lang="en-US" dirty="0">
                <a:solidFill>
                  <a:schemeClr val="bg1"/>
                </a:solidFill>
                <a:latin typeface="SF Pro Text" pitchFamily="2" charset="0"/>
                <a:ea typeface="SF Pro Text" pitchFamily="2" charset="0"/>
                <a:cs typeface="SF Pro Text" pitchFamily="2" charset="0"/>
              </a:rPr>
              <a:t>Compared to placebo, caffeine reduced rates of death/disability at 18-22mo</a:t>
            </a:r>
          </a:p>
          <a:p>
            <a:pPr>
              <a:lnSpc>
                <a:spcPct val="150000"/>
              </a:lnSpc>
              <a:buFontTx/>
              <a:buChar char="-"/>
            </a:pPr>
            <a:r>
              <a:rPr lang="en-US" dirty="0">
                <a:solidFill>
                  <a:schemeClr val="bg1"/>
                </a:solidFill>
                <a:latin typeface="SF Pro Text" pitchFamily="2" charset="0"/>
                <a:ea typeface="SF Pro Text" pitchFamily="2" charset="0"/>
                <a:cs typeface="SF Pro Text" pitchFamily="2" charset="0"/>
              </a:rPr>
              <a:t>Caffeine also reduced cognitive impairment and rates of cerebral palsy at 18-22mo</a:t>
            </a:r>
          </a:p>
          <a:p>
            <a:pPr>
              <a:lnSpc>
                <a:spcPct val="150000"/>
              </a:lnSpc>
              <a:buFontTx/>
              <a:buChar char="-"/>
            </a:pPr>
            <a:r>
              <a:rPr lang="en-US" dirty="0">
                <a:solidFill>
                  <a:schemeClr val="bg1"/>
                </a:solidFill>
                <a:latin typeface="SF Pro Text" pitchFamily="2" charset="0"/>
                <a:ea typeface="SF Pro Text" pitchFamily="2" charset="0"/>
                <a:cs typeface="SF Pro Text" pitchFamily="2" charset="0"/>
              </a:rPr>
              <a:t>Infants should be monitored for 7 days after discontinuation of caffeine prior to discharge from the NICU</a:t>
            </a:r>
          </a:p>
          <a:p>
            <a:pPr>
              <a:lnSpc>
                <a:spcPct val="150000"/>
              </a:lnSpc>
              <a:buFontTx/>
              <a:buChar char="-"/>
            </a:pPr>
            <a:r>
              <a:rPr lang="en-US" dirty="0">
                <a:solidFill>
                  <a:schemeClr val="bg1"/>
                </a:solidFill>
                <a:latin typeface="SF Pro Text" pitchFamily="2" charset="0"/>
                <a:ea typeface="SF Pro Text" pitchFamily="2" charset="0"/>
                <a:cs typeface="SF Pro Text" pitchFamily="2" charset="0"/>
              </a:rPr>
              <a:t>Infants born at lower GA have a higher risk of recurrent apnea/bradycardia after discharge</a:t>
            </a:r>
          </a:p>
          <a:p>
            <a:pPr>
              <a:lnSpc>
                <a:spcPct val="150000"/>
              </a:lnSpc>
              <a:buFontTx/>
              <a:buChar char="-"/>
            </a:pPr>
            <a:r>
              <a:rPr lang="en-US" dirty="0">
                <a:solidFill>
                  <a:schemeClr val="bg1"/>
                </a:solidFill>
                <a:latin typeface="SF Pro Text" pitchFamily="2" charset="0"/>
                <a:ea typeface="SF Pro Text" pitchFamily="2" charset="0"/>
                <a:cs typeface="SF Pro Text" pitchFamily="2" charset="0"/>
              </a:rPr>
              <a:t>Still needs investigation: timing of caffeine initiation, when to discontinue caffeine, high vs low dose, AI use to predict severe apnea events during and after NICU hospitalization</a:t>
            </a:r>
          </a:p>
        </p:txBody>
      </p:sp>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Tree>
    <p:extLst>
      <p:ext uri="{BB962C8B-B14F-4D97-AF65-F5344CB8AC3E}">
        <p14:creationId xmlns:p14="http://schemas.microsoft.com/office/powerpoint/2010/main" val="706412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0ADEEC-C215-6E48-8D48-F7ECD1A11C18}"/>
              </a:ext>
            </a:extLst>
          </p:cNvPr>
          <p:cNvPicPr>
            <a:picLocks noChangeAspect="1"/>
          </p:cNvPicPr>
          <p:nvPr/>
        </p:nvPicPr>
        <p:blipFill rotWithShape="1">
          <a:blip r:embed="rId2"/>
          <a:srcRect l="11128" r="7816" b="8812"/>
          <a:stretch/>
        </p:blipFill>
        <p:spPr>
          <a:xfrm>
            <a:off x="0" y="1"/>
            <a:ext cx="12192000" cy="6858000"/>
          </a:xfrm>
          <a:prstGeom prst="rect">
            <a:avLst/>
          </a:prstGeom>
        </p:spPr>
      </p:pic>
      <p:sp>
        <p:nvSpPr>
          <p:cNvPr id="2" name="Title 1">
            <a:extLst>
              <a:ext uri="{FF2B5EF4-FFF2-40B4-BE49-F238E27FC236}">
                <a16:creationId xmlns:a16="http://schemas.microsoft.com/office/drawing/2014/main" id="{D0529118-AD06-C749-AF69-995B4702A885}"/>
              </a:ext>
            </a:extLst>
          </p:cNvPr>
          <p:cNvSpPr>
            <a:spLocks noGrp="1"/>
          </p:cNvSpPr>
          <p:nvPr>
            <p:ph type="title"/>
          </p:nvPr>
        </p:nvSpPr>
        <p:spPr>
          <a:xfrm>
            <a:off x="838200" y="0"/>
            <a:ext cx="10515600" cy="1325563"/>
          </a:xfrm>
        </p:spPr>
        <p:txBody>
          <a:bodyPr>
            <a:normAutofit/>
          </a:bodyPr>
          <a:lstStyle/>
          <a:p>
            <a:pPr algn="ctr"/>
            <a:r>
              <a:rPr lang="en-US" sz="6600" b="1" dirty="0"/>
              <a:t>Thank You</a:t>
            </a:r>
          </a:p>
        </p:txBody>
      </p:sp>
    </p:spTree>
    <p:extLst>
      <p:ext uri="{BB962C8B-B14F-4D97-AF65-F5344CB8AC3E}">
        <p14:creationId xmlns:p14="http://schemas.microsoft.com/office/powerpoint/2010/main" val="272424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F9EB5E44-2F81-9946-8B83-2F9C75F34231}"/>
              </a:ext>
            </a:extLst>
          </p:cNvPr>
          <p:cNvPicPr>
            <a:picLocks noChangeAspect="1"/>
          </p:cNvPicPr>
          <p:nvPr/>
        </p:nvPicPr>
        <p:blipFill rotWithShape="1">
          <a:blip r:embed="rId3"/>
          <a:srcRect t="4383"/>
          <a:stretch/>
        </p:blipFill>
        <p:spPr>
          <a:xfrm>
            <a:off x="0" y="0"/>
            <a:ext cx="12192000" cy="6858000"/>
          </a:xfrm>
          <a:prstGeom prst="rect">
            <a:avLst/>
          </a:prstGeom>
        </p:spPr>
      </p:pic>
      <p:sp>
        <p:nvSpPr>
          <p:cNvPr id="2" name="Title 1">
            <a:extLst>
              <a:ext uri="{FF2B5EF4-FFF2-40B4-BE49-F238E27FC236}">
                <a16:creationId xmlns:a16="http://schemas.microsoft.com/office/drawing/2014/main" id="{126FE988-5BE8-1547-B865-734691C51A4D}"/>
              </a:ext>
            </a:extLst>
          </p:cNvPr>
          <p:cNvSpPr>
            <a:spLocks noGrp="1"/>
          </p:cNvSpPr>
          <p:nvPr>
            <p:ph type="title"/>
          </p:nvPr>
        </p:nvSpPr>
        <p:spPr>
          <a:xfrm>
            <a:off x="5267739" y="225978"/>
            <a:ext cx="6702287" cy="1205258"/>
          </a:xfrm>
        </p:spPr>
        <p:txBody>
          <a:bodyPr/>
          <a:lstStyle/>
          <a:p>
            <a:pPr algn="r"/>
            <a:r>
              <a:rPr lang="en-US" dirty="0">
                <a:latin typeface="SF Pro Text" pitchFamily="2" charset="0"/>
                <a:ea typeface="SF Pro Text" pitchFamily="2" charset="0"/>
                <a:cs typeface="SF Pro Text" pitchFamily="2" charset="0"/>
              </a:rPr>
              <a:t>The origins of of coffee</a:t>
            </a:r>
          </a:p>
        </p:txBody>
      </p:sp>
      <p:pic>
        <p:nvPicPr>
          <p:cNvPr id="5" name="Picture 4" descr="A picture containing text, clipart&#10;&#10;Description automatically generated">
            <a:extLst>
              <a:ext uri="{FF2B5EF4-FFF2-40B4-BE49-F238E27FC236}">
                <a16:creationId xmlns:a16="http://schemas.microsoft.com/office/drawing/2014/main" id="{87B6B059-5F69-5F41-A277-7D0268F20BE6}"/>
              </a:ext>
            </a:extLst>
          </p:cNvPr>
          <p:cNvPicPr>
            <a:picLocks noChangeAspect="1"/>
          </p:cNvPicPr>
          <p:nvPr/>
        </p:nvPicPr>
        <p:blipFill>
          <a:blip r:embed="rId4"/>
          <a:stretch>
            <a:fillRect/>
          </a:stretch>
        </p:blipFill>
        <p:spPr>
          <a:xfrm>
            <a:off x="10356574" y="6406090"/>
            <a:ext cx="1835426" cy="451910"/>
          </a:xfrm>
          <a:prstGeom prst="rect">
            <a:avLst/>
          </a:prstGeom>
        </p:spPr>
      </p:pic>
      <p:sp>
        <p:nvSpPr>
          <p:cNvPr id="9" name="Title 1">
            <a:extLst>
              <a:ext uri="{FF2B5EF4-FFF2-40B4-BE49-F238E27FC236}">
                <a16:creationId xmlns:a16="http://schemas.microsoft.com/office/drawing/2014/main" id="{34B782AA-E7A3-AF40-80D7-2148988F84DD}"/>
              </a:ext>
            </a:extLst>
          </p:cNvPr>
          <p:cNvSpPr txBox="1">
            <a:spLocks/>
          </p:cNvSpPr>
          <p:nvPr/>
        </p:nvSpPr>
        <p:spPr>
          <a:xfrm>
            <a:off x="0" y="6515871"/>
            <a:ext cx="1622277" cy="232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SF Pro Display" pitchFamily="2" charset="0"/>
                <a:ea typeface="SF Pro Display" pitchFamily="2" charset="0"/>
                <a:cs typeface="SF Pro Display" pitchFamily="2" charset="0"/>
              </a:defRPr>
            </a:lvl1pPr>
          </a:lstStyle>
          <a:p>
            <a:r>
              <a:rPr lang="en-US" sz="900" dirty="0">
                <a:latin typeface="SF Pro Text" pitchFamily="2" charset="0"/>
                <a:ea typeface="SF Pro Text" pitchFamily="2" charset="0"/>
                <a:cs typeface="SF Pro Text" pitchFamily="2" charset="0"/>
              </a:rPr>
              <a:t>Credit: </a:t>
            </a:r>
            <a:r>
              <a:rPr lang="en-US" sz="900" dirty="0" err="1">
                <a:latin typeface="SF Pro Text" pitchFamily="2" charset="0"/>
                <a:ea typeface="SF Pro Text" pitchFamily="2" charset="0"/>
                <a:cs typeface="SF Pro Text" pitchFamily="2" charset="0"/>
              </a:rPr>
              <a:t>etcoffee.com</a:t>
            </a:r>
            <a:endParaRPr lang="en-US" sz="900" dirty="0">
              <a:latin typeface="SF Pro Text" pitchFamily="2" charset="0"/>
              <a:ea typeface="SF Pro Text" pitchFamily="2" charset="0"/>
              <a:cs typeface="SF Pro Text" pitchFamily="2" charset="0"/>
            </a:endParaRPr>
          </a:p>
        </p:txBody>
      </p:sp>
    </p:spTree>
    <p:extLst>
      <p:ext uri="{BB962C8B-B14F-4D97-AF65-F5344CB8AC3E}">
        <p14:creationId xmlns:p14="http://schemas.microsoft.com/office/powerpoint/2010/main" val="318865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FCF097-0842-7B49-8BBD-EA7FD33BEC45}"/>
              </a:ext>
            </a:extLst>
          </p:cNvPr>
          <p:cNvSpPr>
            <a:spLocks noGrp="1"/>
          </p:cNvSpPr>
          <p:nvPr>
            <p:ph idx="1"/>
          </p:nvPr>
        </p:nvSpPr>
        <p:spPr>
          <a:xfrm>
            <a:off x="1195388" y="2468563"/>
            <a:ext cx="10515600" cy="1460500"/>
          </a:xfrm>
        </p:spPr>
        <p:txBody>
          <a:bodyPr>
            <a:normAutofit fontScale="77500" lnSpcReduction="20000"/>
          </a:bodyPr>
          <a:lstStyle/>
          <a:p>
            <a:pPr marL="0" indent="0">
              <a:lnSpc>
                <a:spcPct val="150000"/>
              </a:lnSpc>
              <a:buNone/>
            </a:pPr>
            <a:r>
              <a:rPr lang="en-US" dirty="0">
                <a:solidFill>
                  <a:schemeClr val="bg1"/>
                </a:solidFill>
                <a:latin typeface="SF Pro Text" pitchFamily="2" charset="0"/>
                <a:ea typeface="SF Pro Text" pitchFamily="2" charset="0"/>
                <a:cs typeface="SF Pro Text" pitchFamily="2" charset="0"/>
              </a:rPr>
              <a:t>The FDA has approved the use of caffeine for the treatment of apnea of prematurity and prevention and treatment of bronchopulmonary dysplasia in premature infants. </a:t>
            </a:r>
          </a:p>
        </p:txBody>
      </p:sp>
      <p:cxnSp>
        <p:nvCxnSpPr>
          <p:cNvPr id="4" name="Straight Connector 3">
            <a:extLst>
              <a:ext uri="{FF2B5EF4-FFF2-40B4-BE49-F238E27FC236}">
                <a16:creationId xmlns:a16="http://schemas.microsoft.com/office/drawing/2014/main" id="{35889F98-2E87-8343-9F4F-8110B0B9D9D1}"/>
              </a:ext>
            </a:extLst>
          </p:cNvPr>
          <p:cNvCxnSpPr>
            <a:cxnSpLocks/>
          </p:cNvCxnSpPr>
          <p:nvPr/>
        </p:nvCxnSpPr>
        <p:spPr>
          <a:xfrm flipV="1">
            <a:off x="989556" y="3757613"/>
            <a:ext cx="0" cy="310038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Tree>
    <p:extLst>
      <p:ext uri="{BB962C8B-B14F-4D97-AF65-F5344CB8AC3E}">
        <p14:creationId xmlns:p14="http://schemas.microsoft.com/office/powerpoint/2010/main" val="381285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FCF097-0842-7B49-8BBD-EA7FD33BEC45}"/>
              </a:ext>
            </a:extLst>
          </p:cNvPr>
          <p:cNvSpPr>
            <a:spLocks noGrp="1"/>
          </p:cNvSpPr>
          <p:nvPr>
            <p:ph idx="1"/>
          </p:nvPr>
        </p:nvSpPr>
        <p:spPr>
          <a:xfrm>
            <a:off x="1195388" y="2468563"/>
            <a:ext cx="10515600" cy="1460500"/>
          </a:xfrm>
        </p:spPr>
        <p:txBody>
          <a:bodyPr>
            <a:normAutofit/>
          </a:bodyPr>
          <a:lstStyle/>
          <a:p>
            <a:pPr marL="0" indent="0">
              <a:lnSpc>
                <a:spcPct val="150000"/>
              </a:lnSpc>
              <a:buNone/>
            </a:pPr>
            <a:r>
              <a:rPr lang="en-US" dirty="0">
                <a:solidFill>
                  <a:schemeClr val="bg1"/>
                </a:solidFill>
                <a:latin typeface="SF Pro Text" pitchFamily="2" charset="0"/>
                <a:ea typeface="SF Pro Text" pitchFamily="2" charset="0"/>
                <a:cs typeface="SF Pro Text" pitchFamily="2" charset="0"/>
              </a:rPr>
              <a:t>Apnea of prematurity was originally managed supportively. Using stimulation, oxygen, and mechanical ventilation</a:t>
            </a:r>
          </a:p>
        </p:txBody>
      </p:sp>
      <p:cxnSp>
        <p:nvCxnSpPr>
          <p:cNvPr id="4" name="Straight Connector 3">
            <a:extLst>
              <a:ext uri="{FF2B5EF4-FFF2-40B4-BE49-F238E27FC236}">
                <a16:creationId xmlns:a16="http://schemas.microsoft.com/office/drawing/2014/main" id="{35889F98-2E87-8343-9F4F-8110B0B9D9D1}"/>
              </a:ext>
            </a:extLst>
          </p:cNvPr>
          <p:cNvCxnSpPr>
            <a:cxnSpLocks/>
          </p:cNvCxnSpPr>
          <p:nvPr/>
        </p:nvCxnSpPr>
        <p:spPr>
          <a:xfrm flipV="1">
            <a:off x="989556" y="3757613"/>
            <a:ext cx="0" cy="310038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Tree>
    <p:extLst>
      <p:ext uri="{BB962C8B-B14F-4D97-AF65-F5344CB8AC3E}">
        <p14:creationId xmlns:p14="http://schemas.microsoft.com/office/powerpoint/2010/main" val="57237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pic>
        <p:nvPicPr>
          <p:cNvPr id="8" name="Picture 7" descr="Text&#10;&#10;Description automatically generated">
            <a:extLst>
              <a:ext uri="{FF2B5EF4-FFF2-40B4-BE49-F238E27FC236}">
                <a16:creationId xmlns:a16="http://schemas.microsoft.com/office/drawing/2014/main" id="{AD04579B-5ED3-FA4B-B88A-FBE0FFAFF3D2}"/>
              </a:ext>
            </a:extLst>
          </p:cNvPr>
          <p:cNvPicPr>
            <a:picLocks noChangeAspect="1"/>
          </p:cNvPicPr>
          <p:nvPr/>
        </p:nvPicPr>
        <p:blipFill>
          <a:blip r:embed="rId4"/>
          <a:stretch>
            <a:fillRect/>
          </a:stretch>
        </p:blipFill>
        <p:spPr>
          <a:xfrm>
            <a:off x="3683000" y="1003300"/>
            <a:ext cx="4826000" cy="485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14F0BA36-8D16-CC48-8219-E04BDBFF5A5B}"/>
              </a:ext>
            </a:extLst>
          </p:cNvPr>
          <p:cNvSpPr/>
          <p:nvPr/>
        </p:nvSpPr>
        <p:spPr>
          <a:xfrm>
            <a:off x="0" y="6485939"/>
            <a:ext cx="6096000" cy="307777"/>
          </a:xfrm>
          <a:prstGeom prst="rect">
            <a:avLst/>
          </a:prstGeom>
        </p:spPr>
        <p:txBody>
          <a:bodyPr>
            <a:spAutoFit/>
          </a:bodyPr>
          <a:lstStyle/>
          <a:p>
            <a:r>
              <a:rPr lang="en-US" sz="1400" i="1" dirty="0" err="1">
                <a:solidFill>
                  <a:schemeClr val="bg1"/>
                </a:solidFill>
              </a:rPr>
              <a:t>Kuzemko</a:t>
            </a:r>
            <a:r>
              <a:rPr lang="en-US" sz="1400" i="1" dirty="0">
                <a:solidFill>
                  <a:schemeClr val="bg1"/>
                </a:solidFill>
              </a:rPr>
              <a:t> et al. 1973</a:t>
            </a:r>
          </a:p>
        </p:txBody>
      </p:sp>
    </p:spTree>
    <p:extLst>
      <p:ext uri="{BB962C8B-B14F-4D97-AF65-F5344CB8AC3E}">
        <p14:creationId xmlns:p14="http://schemas.microsoft.com/office/powerpoint/2010/main" val="124418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9" name="Rectangle 8">
            <a:extLst>
              <a:ext uri="{FF2B5EF4-FFF2-40B4-BE49-F238E27FC236}">
                <a16:creationId xmlns:a16="http://schemas.microsoft.com/office/drawing/2014/main" id="{14F0BA36-8D16-CC48-8219-E04BDBFF5A5B}"/>
              </a:ext>
            </a:extLst>
          </p:cNvPr>
          <p:cNvSpPr/>
          <p:nvPr/>
        </p:nvSpPr>
        <p:spPr>
          <a:xfrm>
            <a:off x="0" y="6485939"/>
            <a:ext cx="6096000" cy="307777"/>
          </a:xfrm>
          <a:prstGeom prst="rect">
            <a:avLst/>
          </a:prstGeom>
        </p:spPr>
        <p:txBody>
          <a:bodyPr>
            <a:spAutoFit/>
          </a:bodyPr>
          <a:lstStyle/>
          <a:p>
            <a:r>
              <a:rPr lang="en-US" sz="1400" i="1" dirty="0" err="1">
                <a:solidFill>
                  <a:schemeClr val="bg1"/>
                </a:solidFill>
              </a:rPr>
              <a:t>Kuzemko</a:t>
            </a:r>
            <a:r>
              <a:rPr lang="en-US" sz="1400" i="1" dirty="0">
                <a:solidFill>
                  <a:schemeClr val="bg1"/>
                </a:solidFill>
              </a:rPr>
              <a:t> et al. 1973</a:t>
            </a:r>
          </a:p>
        </p:txBody>
      </p:sp>
      <p:pic>
        <p:nvPicPr>
          <p:cNvPr id="3" name="Picture 2" descr="Table&#10;&#10;Description automatically generated">
            <a:extLst>
              <a:ext uri="{FF2B5EF4-FFF2-40B4-BE49-F238E27FC236}">
                <a16:creationId xmlns:a16="http://schemas.microsoft.com/office/drawing/2014/main" id="{D994C520-5227-AD40-BD38-7F84BCCBE9C9}"/>
              </a:ext>
            </a:extLst>
          </p:cNvPr>
          <p:cNvPicPr>
            <a:picLocks noChangeAspect="1"/>
          </p:cNvPicPr>
          <p:nvPr/>
        </p:nvPicPr>
        <p:blipFill>
          <a:blip r:embed="rId4"/>
          <a:stretch>
            <a:fillRect/>
          </a:stretch>
        </p:blipFill>
        <p:spPr>
          <a:xfrm>
            <a:off x="1343025" y="995256"/>
            <a:ext cx="9505950" cy="4381713"/>
          </a:xfrm>
          <a:prstGeom prst="rect">
            <a:avLst/>
          </a:prstGeom>
        </p:spPr>
      </p:pic>
      <p:sp>
        <p:nvSpPr>
          <p:cNvPr id="4" name="Rectangle 3">
            <a:extLst>
              <a:ext uri="{FF2B5EF4-FFF2-40B4-BE49-F238E27FC236}">
                <a16:creationId xmlns:a16="http://schemas.microsoft.com/office/drawing/2014/main" id="{78A583B1-C5AC-324D-AADD-5CDD74B1B237}"/>
              </a:ext>
            </a:extLst>
          </p:cNvPr>
          <p:cNvSpPr/>
          <p:nvPr/>
        </p:nvSpPr>
        <p:spPr>
          <a:xfrm>
            <a:off x="5714999" y="1671638"/>
            <a:ext cx="2528889" cy="3543300"/>
          </a:xfrm>
          <a:prstGeom prst="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84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1030203-8B24-054C-BC40-44875A3A1D3B}"/>
              </a:ext>
            </a:extLst>
          </p:cNvPr>
          <p:cNvPicPr>
            <a:picLocks noChangeAspect="1"/>
          </p:cNvPicPr>
          <p:nvPr/>
        </p:nvPicPr>
        <p:blipFill>
          <a:blip r:embed="rId3"/>
          <a:stretch>
            <a:fillRect/>
          </a:stretch>
        </p:blipFill>
        <p:spPr>
          <a:xfrm>
            <a:off x="10220739" y="6107916"/>
            <a:ext cx="1835426" cy="451910"/>
          </a:xfrm>
          <a:prstGeom prst="rect">
            <a:avLst/>
          </a:prstGeom>
        </p:spPr>
      </p:pic>
      <p:sp>
        <p:nvSpPr>
          <p:cNvPr id="9" name="Rectangle 8">
            <a:extLst>
              <a:ext uri="{FF2B5EF4-FFF2-40B4-BE49-F238E27FC236}">
                <a16:creationId xmlns:a16="http://schemas.microsoft.com/office/drawing/2014/main" id="{14F0BA36-8D16-CC48-8219-E04BDBFF5A5B}"/>
              </a:ext>
            </a:extLst>
          </p:cNvPr>
          <p:cNvSpPr/>
          <p:nvPr/>
        </p:nvSpPr>
        <p:spPr>
          <a:xfrm>
            <a:off x="0" y="6485939"/>
            <a:ext cx="6096000" cy="307777"/>
          </a:xfrm>
          <a:prstGeom prst="rect">
            <a:avLst/>
          </a:prstGeom>
        </p:spPr>
        <p:txBody>
          <a:bodyPr>
            <a:spAutoFit/>
          </a:bodyPr>
          <a:lstStyle/>
          <a:p>
            <a:r>
              <a:rPr lang="en-US" sz="1400" i="1" dirty="0">
                <a:solidFill>
                  <a:schemeClr val="bg1"/>
                </a:solidFill>
              </a:rPr>
              <a:t>Modified from Aranda et al. 1979</a:t>
            </a:r>
          </a:p>
        </p:txBody>
      </p:sp>
      <p:grpSp>
        <p:nvGrpSpPr>
          <p:cNvPr id="7" name="Group 6">
            <a:extLst>
              <a:ext uri="{FF2B5EF4-FFF2-40B4-BE49-F238E27FC236}">
                <a16:creationId xmlns:a16="http://schemas.microsoft.com/office/drawing/2014/main" id="{FE6BF4F1-C5B1-4842-B8A8-1052F14DE8FA}"/>
              </a:ext>
            </a:extLst>
          </p:cNvPr>
          <p:cNvGrpSpPr/>
          <p:nvPr/>
        </p:nvGrpSpPr>
        <p:grpSpPr>
          <a:xfrm>
            <a:off x="759618" y="1377034"/>
            <a:ext cx="10672763" cy="4103932"/>
            <a:chOff x="0" y="782393"/>
            <a:chExt cx="12192000" cy="4921738"/>
          </a:xfrm>
        </p:grpSpPr>
        <p:pic>
          <p:nvPicPr>
            <p:cNvPr id="5" name="Picture 4" descr="Table&#10;&#10;Description automatically generated">
              <a:extLst>
                <a:ext uri="{FF2B5EF4-FFF2-40B4-BE49-F238E27FC236}">
                  <a16:creationId xmlns:a16="http://schemas.microsoft.com/office/drawing/2014/main" id="{1580E24B-F999-2B4B-AFEF-6722525E62E3}"/>
                </a:ext>
              </a:extLst>
            </p:cNvPr>
            <p:cNvPicPr>
              <a:picLocks noChangeAspect="1"/>
            </p:cNvPicPr>
            <p:nvPr/>
          </p:nvPicPr>
          <p:blipFill rotWithShape="1">
            <a:blip r:embed="rId4"/>
            <a:srcRect b="44601"/>
            <a:stretch/>
          </p:blipFill>
          <p:spPr>
            <a:xfrm>
              <a:off x="0" y="782393"/>
              <a:ext cx="12192000" cy="2932357"/>
            </a:xfrm>
            <a:prstGeom prst="rect">
              <a:avLst/>
            </a:prstGeom>
          </p:spPr>
        </p:pic>
        <p:pic>
          <p:nvPicPr>
            <p:cNvPr id="8" name="Picture 7">
              <a:extLst>
                <a:ext uri="{FF2B5EF4-FFF2-40B4-BE49-F238E27FC236}">
                  <a16:creationId xmlns:a16="http://schemas.microsoft.com/office/drawing/2014/main" id="{37D491B9-CCB8-784A-8E37-7B5F12574DFD}"/>
                </a:ext>
              </a:extLst>
            </p:cNvPr>
            <p:cNvPicPr>
              <a:picLocks noChangeAspect="1"/>
            </p:cNvPicPr>
            <p:nvPr/>
          </p:nvPicPr>
          <p:blipFill rotWithShape="1">
            <a:blip r:embed="rId4"/>
            <a:srcRect t="62417"/>
            <a:stretch/>
          </p:blipFill>
          <p:spPr>
            <a:xfrm>
              <a:off x="0" y="3714750"/>
              <a:ext cx="12192000" cy="1989381"/>
            </a:xfrm>
            <a:prstGeom prst="rect">
              <a:avLst/>
            </a:prstGeom>
          </p:spPr>
        </p:pic>
      </p:grpSp>
    </p:spTree>
    <p:extLst>
      <p:ext uri="{BB962C8B-B14F-4D97-AF65-F5344CB8AC3E}">
        <p14:creationId xmlns:p14="http://schemas.microsoft.com/office/powerpoint/2010/main" val="3698721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2294</TotalTime>
  <Words>3882</Words>
  <Application>Microsoft Macintosh PowerPoint</Application>
  <PresentationFormat>Widescreen</PresentationFormat>
  <Paragraphs>204</Paragraphs>
  <Slides>37</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Meta Pro</vt:lpstr>
      <vt:lpstr>SF Pro Display</vt:lpstr>
      <vt:lpstr>SF Pro Text</vt:lpstr>
      <vt:lpstr>Office Theme</vt:lpstr>
      <vt:lpstr>Caffeine for the treatment of apnea of prematurity</vt:lpstr>
      <vt:lpstr>Outline</vt:lpstr>
      <vt:lpstr>Slides prepared by Dr. Benjamin Courchia MD</vt:lpstr>
      <vt:lpstr>The origins of of coffee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Caffeine for the treatment of apnea of prematurity</dc:title>
  <dc:creator>Benjamin Courchia</dc:creator>
  <cp:lastModifiedBy>Benjamin Courchia</cp:lastModifiedBy>
  <cp:revision>8</cp:revision>
  <dcterms:created xsi:type="dcterms:W3CDTF">2022-04-13T04:54:34Z</dcterms:created>
  <dcterms:modified xsi:type="dcterms:W3CDTF">2022-04-14T20:26:49Z</dcterms:modified>
</cp:coreProperties>
</file>